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307" r:id="rId4"/>
    <p:sldId id="270" r:id="rId5"/>
    <p:sldId id="269" r:id="rId6"/>
    <p:sldId id="272" r:id="rId7"/>
    <p:sldId id="271" r:id="rId8"/>
    <p:sldId id="276" r:id="rId9"/>
    <p:sldId id="275" r:id="rId10"/>
    <p:sldId id="288" r:id="rId11"/>
    <p:sldId id="289" r:id="rId12"/>
    <p:sldId id="266" r:id="rId13"/>
    <p:sldId id="308" r:id="rId14"/>
    <p:sldId id="259" r:id="rId15"/>
    <p:sldId id="258" r:id="rId16"/>
    <p:sldId id="261" r:id="rId17"/>
    <p:sldId id="260" r:id="rId18"/>
    <p:sldId id="265" r:id="rId19"/>
    <p:sldId id="264" r:id="rId20"/>
    <p:sldId id="291" r:id="rId21"/>
    <p:sldId id="292" r:id="rId22"/>
    <p:sldId id="277" r:id="rId23"/>
    <p:sldId id="309" r:id="rId24"/>
    <p:sldId id="282" r:id="rId25"/>
    <p:sldId id="281" r:id="rId26"/>
    <p:sldId id="280" r:id="rId27"/>
    <p:sldId id="279" r:id="rId28"/>
    <p:sldId id="286" r:id="rId29"/>
    <p:sldId id="285" r:id="rId30"/>
    <p:sldId id="293" r:id="rId31"/>
    <p:sldId id="294" r:id="rId32"/>
    <p:sldId id="295" r:id="rId33"/>
    <p:sldId id="310" r:id="rId34"/>
    <p:sldId id="300" r:id="rId35"/>
    <p:sldId id="301" r:id="rId36"/>
    <p:sldId id="299" r:id="rId37"/>
    <p:sldId id="297" r:id="rId38"/>
    <p:sldId id="302" r:id="rId39"/>
    <p:sldId id="303" r:id="rId40"/>
    <p:sldId id="304" r:id="rId41"/>
    <p:sldId id="305" r:id="rId42"/>
    <p:sldId id="30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0.1795088907705335"/>
                  <c:y val="-2.6455026455026454E-2"/>
                </c:manualLayout>
              </c:layout>
              <c:dLblPos val="outEnd"/>
              <c:showVal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№2</c:v>
                </c:pt>
                <c:pt idx="2">
                  <c:v>СОШ №3</c:v>
                </c:pt>
                <c:pt idx="3">
                  <c:v>СОШ №4</c:v>
                </c:pt>
                <c:pt idx="4">
                  <c:v>СОШ №8</c:v>
                </c:pt>
                <c:pt idx="5">
                  <c:v>СОШ №13</c:v>
                </c:pt>
                <c:pt idx="6">
                  <c:v>Лицей №12</c:v>
                </c:pt>
                <c:pt idx="7">
                  <c:v>СОШ №5</c:v>
                </c:pt>
                <c:pt idx="8">
                  <c:v>СОШ №6</c:v>
                </c:pt>
                <c:pt idx="9">
                  <c:v>СОШ №10</c:v>
                </c:pt>
                <c:pt idx="10">
                  <c:v>СОШ №7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74362240"/>
        <c:axId val="74212480"/>
      </c:barChart>
      <c:catAx>
        <c:axId val="74362240"/>
        <c:scaling>
          <c:orientation val="minMax"/>
        </c:scaling>
        <c:axPos val="b"/>
        <c:tickLblPos val="nextTo"/>
        <c:crossAx val="74212480"/>
        <c:crosses val="autoZero"/>
        <c:auto val="1"/>
        <c:lblAlgn val="ctr"/>
        <c:lblOffset val="100"/>
      </c:catAx>
      <c:valAx>
        <c:axId val="742124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43622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Ново. -Чершелин. ш – дет. Сад</c:v>
                </c:pt>
                <c:pt idx="2">
                  <c:v>Подлесная ООШ</c:v>
                </c:pt>
                <c:pt idx="3">
                  <c:v>Ст – Иштерякская ООШ</c:v>
                </c:pt>
                <c:pt idx="4">
                  <c:v>Тимяшевская СОШ</c:v>
                </c:pt>
                <c:pt idx="5">
                  <c:v>Сугушлинская ООШ</c:v>
                </c:pt>
                <c:pt idx="6">
                  <c:v>Урдалинская ООШ</c:v>
                </c:pt>
                <c:pt idx="7">
                  <c:v>Сарабикуловская ООШ</c:v>
                </c:pt>
                <c:pt idx="8">
                  <c:v>Федотовская ООШ</c:v>
                </c:pt>
                <c:pt idx="9">
                  <c:v>Н- Иштирякская ш –дет.сад</c:v>
                </c:pt>
                <c:pt idx="10">
                  <c:v>Шугуровская СОШ </c:v>
                </c:pt>
                <c:pt idx="11">
                  <c:v>СОШ им. Горького</c:v>
                </c:pt>
                <c:pt idx="12">
                  <c:v>Н – Чершелинская СОШ</c:v>
                </c:pt>
                <c:pt idx="13">
                  <c:v>М. Карамальская ООШ</c:v>
                </c:pt>
                <c:pt idx="14">
                  <c:v>Керлигачская ООШ</c:v>
                </c:pt>
                <c:pt idx="15">
                  <c:v>Старо - Кувакская СОШ</c:v>
                </c:pt>
                <c:pt idx="16">
                  <c:v>Зай- Каратайская ООШ</c:v>
                </c:pt>
                <c:pt idx="17">
                  <c:v>Ст-Письмянская ООШ</c:v>
                </c:pt>
                <c:pt idx="18">
                  <c:v>Куакбашская ООШ</c:v>
                </c:pt>
                <c:pt idx="19">
                  <c:v>Каркалинская ООШ</c:v>
                </c:pt>
                <c:pt idx="20">
                  <c:v>Ивановская ООШ</c:v>
                </c:pt>
                <c:pt idx="21">
                  <c:v>Н.Серёжкинская СОШ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0.97000000000000064</c:v>
                </c:pt>
                <c:pt idx="11">
                  <c:v>0.93</c:v>
                </c:pt>
                <c:pt idx="12">
                  <c:v>0.76923076923076927</c:v>
                </c:pt>
                <c:pt idx="13">
                  <c:v>0.75000000000000111</c:v>
                </c:pt>
                <c:pt idx="14">
                  <c:v>0.75000000000000111</c:v>
                </c:pt>
                <c:pt idx="15">
                  <c:v>0.70000000000000062</c:v>
                </c:pt>
                <c:pt idx="16">
                  <c:v>0.56999999999999995</c:v>
                </c:pt>
                <c:pt idx="17">
                  <c:v>0.5</c:v>
                </c:pt>
                <c:pt idx="18">
                  <c:v>0.5</c:v>
                </c:pt>
                <c:pt idx="19">
                  <c:v>0.4</c:v>
                </c:pt>
                <c:pt idx="20">
                  <c:v>0.25</c:v>
                </c:pt>
                <c:pt idx="21">
                  <c:v>0</c:v>
                </c:pt>
              </c:numCache>
            </c:numRef>
          </c:val>
        </c:ser>
        <c:axId val="84023168"/>
        <c:axId val="84024704"/>
      </c:barChart>
      <c:catAx>
        <c:axId val="8402316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024704"/>
        <c:crosses val="autoZero"/>
        <c:auto val="1"/>
        <c:lblAlgn val="ctr"/>
        <c:lblOffset val="100"/>
      </c:catAx>
      <c:valAx>
        <c:axId val="840247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023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9396986520856405E-2"/>
          <c:y val="1.3227513227513255E-2"/>
          <c:w val="0.91838094679194515"/>
          <c:h val="0.7136397533641644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№10</c:v>
                </c:pt>
                <c:pt idx="2">
                  <c:v>СОШ №3</c:v>
                </c:pt>
                <c:pt idx="3">
                  <c:v>ООШ №1</c:v>
                </c:pt>
                <c:pt idx="4">
                  <c:v>Гимназия №11</c:v>
                </c:pt>
                <c:pt idx="5">
                  <c:v>СОШ №6</c:v>
                </c:pt>
                <c:pt idx="6">
                  <c:v>СОШ №8</c:v>
                </c:pt>
                <c:pt idx="7">
                  <c:v>СОШ №13</c:v>
                </c:pt>
                <c:pt idx="8">
                  <c:v>Лицей №12</c:v>
                </c:pt>
                <c:pt idx="9">
                  <c:v>СОШ №7</c:v>
                </c:pt>
                <c:pt idx="10">
                  <c:v>СОШ №4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4.8</c:v>
                </c:pt>
                <c:pt idx="1">
                  <c:v>4.5999999999999996</c:v>
                </c:pt>
                <c:pt idx="2">
                  <c:v>4.5999999999999996</c:v>
                </c:pt>
                <c:pt idx="3">
                  <c:v>4.5999999999999996</c:v>
                </c:pt>
                <c:pt idx="4">
                  <c:v>4.3</c:v>
                </c:pt>
                <c:pt idx="5">
                  <c:v>4.2</c:v>
                </c:pt>
                <c:pt idx="6">
                  <c:v>4.2</c:v>
                </c:pt>
                <c:pt idx="7">
                  <c:v>4.2</c:v>
                </c:pt>
                <c:pt idx="8">
                  <c:v>4.0999999999999996</c:v>
                </c:pt>
                <c:pt idx="9">
                  <c:v>4.0999999999999996</c:v>
                </c:pt>
                <c:pt idx="10">
                  <c:v>4.0652173913043494</c:v>
                </c:pt>
                <c:pt idx="11">
                  <c:v>3.8</c:v>
                </c:pt>
              </c:numCache>
            </c:numRef>
          </c:val>
        </c:ser>
        <c:axId val="84219392"/>
        <c:axId val="84220928"/>
      </c:barChart>
      <c:catAx>
        <c:axId val="842193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220928"/>
        <c:crosses val="autoZero"/>
        <c:auto val="1"/>
        <c:lblAlgn val="ctr"/>
        <c:lblOffset val="100"/>
      </c:catAx>
      <c:valAx>
        <c:axId val="8422092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2193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Урдалинская ООШ</c:v>
                </c:pt>
                <c:pt idx="2">
                  <c:v>Н- Иштирякская ш –дет.сад</c:v>
                </c:pt>
                <c:pt idx="3">
                  <c:v>Тимяшевская СОШ</c:v>
                </c:pt>
                <c:pt idx="4">
                  <c:v>Шугуровская СОШ </c:v>
                </c:pt>
                <c:pt idx="5">
                  <c:v>Подлесная ООШ</c:v>
                </c:pt>
                <c:pt idx="6">
                  <c:v>Сугушлинская ООШ</c:v>
                </c:pt>
                <c:pt idx="7">
                  <c:v>Сарабикуловская ООШ</c:v>
                </c:pt>
                <c:pt idx="8">
                  <c:v>Ст – Иштерякская ООШ</c:v>
                </c:pt>
                <c:pt idx="9">
                  <c:v>Керлигачская ООШ</c:v>
                </c:pt>
                <c:pt idx="10">
                  <c:v>Федотовская ООШ</c:v>
                </c:pt>
                <c:pt idx="11">
                  <c:v>Н. -Чершелин. ш – дет. сад</c:v>
                </c:pt>
                <c:pt idx="12">
                  <c:v>Н – Чершелинская СОШ</c:v>
                </c:pt>
                <c:pt idx="13">
                  <c:v>СОШ им. Горького</c:v>
                </c:pt>
                <c:pt idx="14">
                  <c:v>Старо - Кувакская СОШ</c:v>
                </c:pt>
                <c:pt idx="15">
                  <c:v>М. Карамальская ООШ</c:v>
                </c:pt>
                <c:pt idx="16">
                  <c:v>Куакбашская ООШ</c:v>
                </c:pt>
                <c:pt idx="17">
                  <c:v>Ст-Письмянская ООШ</c:v>
                </c:pt>
                <c:pt idx="18">
                  <c:v>Каркалинская ООШ</c:v>
                </c:pt>
                <c:pt idx="19">
                  <c:v>Ивановская ООШ</c:v>
                </c:pt>
                <c:pt idx="20">
                  <c:v>Зай- Каратайская ООШ</c:v>
                </c:pt>
                <c:pt idx="21">
                  <c:v>Н.Серёжкинская СОШ</c:v>
                </c:pt>
              </c:strCache>
            </c:strRef>
          </c:cat>
          <c:val>
            <c:numRef>
              <c:f>Лист1!$B$2:$B$23</c:f>
              <c:numCache>
                <c:formatCode>0.0</c:formatCode>
                <c:ptCount val="2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4.8</c:v>
                </c:pt>
                <c:pt idx="4">
                  <c:v>4.8</c:v>
                </c:pt>
                <c:pt idx="5">
                  <c:v>4.7</c:v>
                </c:pt>
                <c:pt idx="6">
                  <c:v>4.7</c:v>
                </c:pt>
                <c:pt idx="7">
                  <c:v>4.7</c:v>
                </c:pt>
                <c:pt idx="8">
                  <c:v>4.5</c:v>
                </c:pt>
                <c:pt idx="9">
                  <c:v>4.5</c:v>
                </c:pt>
                <c:pt idx="10">
                  <c:v>4.4000000000000004</c:v>
                </c:pt>
                <c:pt idx="11">
                  <c:v>4.3333333333333428</c:v>
                </c:pt>
                <c:pt idx="12">
                  <c:v>4.3</c:v>
                </c:pt>
                <c:pt idx="13">
                  <c:v>4.0999999999999996</c:v>
                </c:pt>
                <c:pt idx="14">
                  <c:v>3.9</c:v>
                </c:pt>
                <c:pt idx="15">
                  <c:v>3.8</c:v>
                </c:pt>
                <c:pt idx="16">
                  <c:v>3.8</c:v>
                </c:pt>
                <c:pt idx="17">
                  <c:v>3.5</c:v>
                </c:pt>
                <c:pt idx="18">
                  <c:v>3.4</c:v>
                </c:pt>
                <c:pt idx="19">
                  <c:v>3.3</c:v>
                </c:pt>
                <c:pt idx="20">
                  <c:v>3</c:v>
                </c:pt>
                <c:pt idx="21">
                  <c:v>2.5</c:v>
                </c:pt>
              </c:numCache>
            </c:numRef>
          </c:val>
        </c:ser>
        <c:axId val="84438400"/>
        <c:axId val="84444288"/>
      </c:barChart>
      <c:catAx>
        <c:axId val="844384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444288"/>
        <c:crosses val="autoZero"/>
        <c:auto val="1"/>
        <c:lblAlgn val="ctr"/>
        <c:lblOffset val="100"/>
      </c:catAx>
      <c:valAx>
        <c:axId val="8444428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438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Гимназия №11</c:v>
                </c:pt>
                <c:pt idx="7">
                  <c:v>СОШ №3</c:v>
                </c:pt>
                <c:pt idx="8">
                  <c:v>ООШ №1</c:v>
                </c:pt>
                <c:pt idx="9">
                  <c:v>СОШ №5</c:v>
                </c:pt>
                <c:pt idx="10">
                  <c:v>Лицей №12</c:v>
                </c:pt>
                <c:pt idx="11">
                  <c:v>СОШ №6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0.99</c:v>
                </c:pt>
                <c:pt idx="10">
                  <c:v>0.99</c:v>
                </c:pt>
                <c:pt idx="11">
                  <c:v>0.99</c:v>
                </c:pt>
              </c:numCache>
            </c:numRef>
          </c:val>
        </c:ser>
        <c:axId val="85037824"/>
        <c:axId val="85039360"/>
      </c:barChart>
      <c:catAx>
        <c:axId val="850378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039360"/>
        <c:crosses val="autoZero"/>
        <c:auto val="1"/>
        <c:lblAlgn val="ctr"/>
        <c:lblOffset val="100"/>
      </c:catAx>
      <c:valAx>
        <c:axId val="850393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5037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СОШ</c:v>
                </c:pt>
                <c:pt idx="7">
                  <c:v>Урдалинская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Подлесная ООШ</c:v>
                </c:pt>
                <c:pt idx="12">
                  <c:v>Куакбашская ООШ</c:v>
                </c:pt>
                <c:pt idx="13">
                  <c:v>Федотовская ООШ</c:v>
                </c:pt>
                <c:pt idx="14">
                  <c:v>Зай - Каратайская ООШ</c:v>
                </c:pt>
                <c:pt idx="15">
                  <c:v>Ивановская ООШ</c:v>
                </c:pt>
                <c:pt idx="16">
                  <c:v>Н - Иштирякская ш- д. сад</c:v>
                </c:pt>
                <c:pt idx="17">
                  <c:v>М. Карамальская ООШ</c:v>
                </c:pt>
                <c:pt idx="18">
                  <c:v>Н.Серёжкинская СОШ</c:v>
                </c:pt>
                <c:pt idx="19">
                  <c:v>Каркалинская ООШ</c:v>
                </c:pt>
                <c:pt idx="20">
                  <c:v>Ст-Письмянская ООШ</c:v>
                </c:pt>
                <c:pt idx="21">
                  <c:v>Старо - Кувакская СОШ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</c:numCache>
            </c:numRef>
          </c:val>
        </c:ser>
        <c:axId val="85084416"/>
        <c:axId val="85090304"/>
      </c:barChart>
      <c:catAx>
        <c:axId val="850844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090304"/>
        <c:crosses val="autoZero"/>
        <c:auto val="1"/>
        <c:lblAlgn val="ctr"/>
        <c:lblOffset val="100"/>
      </c:catAx>
      <c:valAx>
        <c:axId val="850903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50844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№2</c:v>
                </c:pt>
                <c:pt idx="2">
                  <c:v>Гимназия №11</c:v>
                </c:pt>
                <c:pt idx="3">
                  <c:v>СОШ №7</c:v>
                </c:pt>
                <c:pt idx="4">
                  <c:v>ООШ №1</c:v>
                </c:pt>
                <c:pt idx="5">
                  <c:v>Лицей №12</c:v>
                </c:pt>
                <c:pt idx="6">
                  <c:v>СОШ №4</c:v>
                </c:pt>
                <c:pt idx="7">
                  <c:v>СОШ №6</c:v>
                </c:pt>
                <c:pt idx="8">
                  <c:v>СОШ №5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0.96000000000000063</c:v>
                </c:pt>
                <c:pt idx="3">
                  <c:v>0.95000000000000062</c:v>
                </c:pt>
                <c:pt idx="4">
                  <c:v>0.94000000000000061</c:v>
                </c:pt>
                <c:pt idx="5">
                  <c:v>0.94000000000000061</c:v>
                </c:pt>
                <c:pt idx="6">
                  <c:v>0.92</c:v>
                </c:pt>
                <c:pt idx="7">
                  <c:v>0.92</c:v>
                </c:pt>
                <c:pt idx="8">
                  <c:v>0.91</c:v>
                </c:pt>
                <c:pt idx="9">
                  <c:v>0.9</c:v>
                </c:pt>
                <c:pt idx="10">
                  <c:v>0.9</c:v>
                </c:pt>
                <c:pt idx="11">
                  <c:v>0.88</c:v>
                </c:pt>
              </c:numCache>
            </c:numRef>
          </c:val>
        </c:ser>
        <c:dLbls>
          <c:dLblPos val="outEnd"/>
          <c:showVal val="1"/>
        </c:dLbls>
        <c:axId val="84681856"/>
        <c:axId val="84683392"/>
      </c:barChart>
      <c:catAx>
        <c:axId val="84681856"/>
        <c:scaling>
          <c:orientation val="minMax"/>
        </c:scaling>
        <c:axPos val="b"/>
        <c:tickLblPos val="nextTo"/>
        <c:crossAx val="84683392"/>
        <c:crosses val="autoZero"/>
        <c:auto val="1"/>
        <c:lblAlgn val="ctr"/>
        <c:lblOffset val="100"/>
      </c:catAx>
      <c:valAx>
        <c:axId val="846833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681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353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Шугуровская СОШ </c:v>
                </c:pt>
                <c:pt idx="1">
                  <c:v>Урдалинская ООШ</c:v>
                </c:pt>
                <c:pt idx="2">
                  <c:v>Н - Иштирякская ш- д. сад</c:v>
                </c:pt>
                <c:pt idx="3">
                  <c:v>Сугушлинская ООШ</c:v>
                </c:pt>
                <c:pt idx="4">
                  <c:v>Сарабикуловская ООШ</c:v>
                </c:pt>
                <c:pt idx="5">
                  <c:v>Урмышлинская ООШ</c:v>
                </c:pt>
                <c:pt idx="6">
                  <c:v>Керлигачская ООШ</c:v>
                </c:pt>
                <c:pt idx="7">
                  <c:v>Ст-Письмянская ООШ</c:v>
                </c:pt>
                <c:pt idx="8">
                  <c:v>Н–Чершелин. ш.– дет. сад</c:v>
                </c:pt>
                <c:pt idx="9">
                  <c:v>М. Карамальская ООШ</c:v>
                </c:pt>
                <c:pt idx="10">
                  <c:v>Федотовская ООШ</c:v>
                </c:pt>
                <c:pt idx="11">
                  <c:v>Тимяшевская СОШ</c:v>
                </c:pt>
                <c:pt idx="12">
                  <c:v>СОШ им. Горького</c:v>
                </c:pt>
                <c:pt idx="13">
                  <c:v>Ст – Иштерякская ООШ</c:v>
                </c:pt>
                <c:pt idx="14">
                  <c:v>Подлесная ООШ</c:v>
                </c:pt>
                <c:pt idx="15">
                  <c:v>Куакбашская ООШ</c:v>
                </c:pt>
                <c:pt idx="16">
                  <c:v>Ивановская ООШ</c:v>
                </c:pt>
                <c:pt idx="17">
                  <c:v>Зай - Каратайская ООШ</c:v>
                </c:pt>
                <c:pt idx="18">
                  <c:v>Н– Чершелинская СОШ</c:v>
                </c:pt>
                <c:pt idx="19">
                  <c:v>Каркалинская ООШ</c:v>
                </c:pt>
                <c:pt idx="20">
                  <c:v>Н.Серёжкинская СОШ</c:v>
                </c:pt>
                <c:pt idx="21">
                  <c:v>Старо - Кувакская СОШ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0.96000000000000063</c:v>
                </c:pt>
                <c:pt idx="12">
                  <c:v>0.95000000000000062</c:v>
                </c:pt>
                <c:pt idx="13">
                  <c:v>0.9</c:v>
                </c:pt>
                <c:pt idx="14">
                  <c:v>0.9</c:v>
                </c:pt>
                <c:pt idx="15">
                  <c:v>0.88</c:v>
                </c:pt>
                <c:pt idx="16">
                  <c:v>0.88</c:v>
                </c:pt>
                <c:pt idx="17">
                  <c:v>0.86000000000000065</c:v>
                </c:pt>
                <c:pt idx="18">
                  <c:v>0.85000000000000064</c:v>
                </c:pt>
                <c:pt idx="19">
                  <c:v>0.8</c:v>
                </c:pt>
                <c:pt idx="20">
                  <c:v>0.750000000000001</c:v>
                </c:pt>
                <c:pt idx="21">
                  <c:v>0.60000000000000064</c:v>
                </c:pt>
              </c:numCache>
            </c:numRef>
          </c:val>
        </c:ser>
        <c:axId val="85228160"/>
        <c:axId val="85230336"/>
      </c:barChart>
      <c:catAx>
        <c:axId val="8522816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5230336"/>
        <c:crosses val="autoZero"/>
        <c:auto val="1"/>
        <c:lblAlgn val="ctr"/>
        <c:lblOffset val="100"/>
      </c:catAx>
      <c:valAx>
        <c:axId val="852303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522816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№3</c:v>
                </c:pt>
                <c:pt idx="3">
                  <c:v>СОШ №8</c:v>
                </c:pt>
                <c:pt idx="4">
                  <c:v>Лицей №12</c:v>
                </c:pt>
                <c:pt idx="5">
                  <c:v>СОШ №6</c:v>
                </c:pt>
                <c:pt idx="6">
                  <c:v>ООШ №1</c:v>
                </c:pt>
                <c:pt idx="7">
                  <c:v>СОШ №7</c:v>
                </c:pt>
                <c:pt idx="8">
                  <c:v>СОШ №13</c:v>
                </c:pt>
                <c:pt idx="9">
                  <c:v>Гимназия №11</c:v>
                </c:pt>
                <c:pt idx="10">
                  <c:v>СОШ №10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4.9000000000000004</c:v>
                </c:pt>
                <c:pt idx="1">
                  <c:v>4.9000000000000004</c:v>
                </c:pt>
                <c:pt idx="2">
                  <c:v>4.8</c:v>
                </c:pt>
                <c:pt idx="3">
                  <c:v>4.7</c:v>
                </c:pt>
                <c:pt idx="4">
                  <c:v>4.5999999999999996</c:v>
                </c:pt>
                <c:pt idx="5">
                  <c:v>4.5999999999999996</c:v>
                </c:pt>
                <c:pt idx="6">
                  <c:v>4.5999999999999996</c:v>
                </c:pt>
                <c:pt idx="7">
                  <c:v>4.5</c:v>
                </c:pt>
                <c:pt idx="8">
                  <c:v>4.5</c:v>
                </c:pt>
                <c:pt idx="9">
                  <c:v>4.5</c:v>
                </c:pt>
                <c:pt idx="10">
                  <c:v>4.4000000000000004</c:v>
                </c:pt>
                <c:pt idx="11">
                  <c:v>4.3</c:v>
                </c:pt>
              </c:numCache>
            </c:numRef>
          </c:val>
        </c:ser>
        <c:axId val="84657664"/>
        <c:axId val="84659200"/>
      </c:barChart>
      <c:catAx>
        <c:axId val="84657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659200"/>
        <c:crosses val="autoZero"/>
        <c:auto val="1"/>
        <c:lblAlgn val="ctr"/>
        <c:lblOffset val="100"/>
      </c:catAx>
      <c:valAx>
        <c:axId val="8465920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4657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Урдалинская ООШ</c:v>
                </c:pt>
                <c:pt idx="2">
                  <c:v>Н–Чершелин. ш.– дет. сад</c:v>
                </c:pt>
                <c:pt idx="3">
                  <c:v>Керлигачская ООШ</c:v>
                </c:pt>
                <c:pt idx="4">
                  <c:v>Сарабикуловская ООШ</c:v>
                </c:pt>
                <c:pt idx="5">
                  <c:v>Н - Иштирякская ш- д. сад</c:v>
                </c:pt>
                <c:pt idx="6">
                  <c:v>Федотовская ООШ</c:v>
                </c:pt>
                <c:pt idx="7">
                  <c:v>Сугушлинская ООШ</c:v>
                </c:pt>
                <c:pt idx="8">
                  <c:v>Ст-Письмянская ООШ</c:v>
                </c:pt>
                <c:pt idx="9">
                  <c:v>Зай - Каратайская ООШ</c:v>
                </c:pt>
                <c:pt idx="10">
                  <c:v>СОШ им. Горького</c:v>
                </c:pt>
                <c:pt idx="11">
                  <c:v>Шугуровская СОШ </c:v>
                </c:pt>
                <c:pt idx="12">
                  <c:v>Тимяшевская СОШ</c:v>
                </c:pt>
                <c:pt idx="13">
                  <c:v>Подлесная ООШ</c:v>
                </c:pt>
                <c:pt idx="14">
                  <c:v>Ст – Иштерякская ООШ</c:v>
                </c:pt>
                <c:pt idx="15">
                  <c:v>М. Карамальская ООШ</c:v>
                </c:pt>
                <c:pt idx="16">
                  <c:v>Ивановская ООШ</c:v>
                </c:pt>
                <c:pt idx="17">
                  <c:v>Каркалинская ООШ</c:v>
                </c:pt>
                <c:pt idx="18">
                  <c:v>Куакбашская ООШ</c:v>
                </c:pt>
                <c:pt idx="19">
                  <c:v>Н– Чершелинская СОШ</c:v>
                </c:pt>
                <c:pt idx="20">
                  <c:v>Н.Серёжкинская СОШ</c:v>
                </c:pt>
                <c:pt idx="21">
                  <c:v>Старо - Кувакская СОШ</c:v>
                </c:pt>
              </c:strCache>
            </c:strRef>
          </c:cat>
          <c:val>
            <c:numRef>
              <c:f>Лист1!$B$2:$B$23</c:f>
              <c:numCache>
                <c:formatCode>General</c:formatCode>
                <c:ptCount val="2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4.9000000000000004</c:v>
                </c:pt>
                <c:pt idx="6">
                  <c:v>4.8</c:v>
                </c:pt>
                <c:pt idx="7">
                  <c:v>4.8</c:v>
                </c:pt>
                <c:pt idx="8">
                  <c:v>4.8</c:v>
                </c:pt>
                <c:pt idx="9">
                  <c:v>4.7</c:v>
                </c:pt>
                <c:pt idx="10">
                  <c:v>4.5999999999999996</c:v>
                </c:pt>
                <c:pt idx="11">
                  <c:v>4.5999999999999996</c:v>
                </c:pt>
                <c:pt idx="12">
                  <c:v>4.5999999999999996</c:v>
                </c:pt>
                <c:pt idx="13">
                  <c:v>4.5999999999999996</c:v>
                </c:pt>
                <c:pt idx="14">
                  <c:v>4.5</c:v>
                </c:pt>
                <c:pt idx="15">
                  <c:v>4.5</c:v>
                </c:pt>
                <c:pt idx="16">
                  <c:v>4.4000000000000004</c:v>
                </c:pt>
                <c:pt idx="17">
                  <c:v>4.2</c:v>
                </c:pt>
                <c:pt idx="18">
                  <c:v>4.0999999999999996</c:v>
                </c:pt>
                <c:pt idx="19">
                  <c:v>4</c:v>
                </c:pt>
                <c:pt idx="20">
                  <c:v>3.8</c:v>
                </c:pt>
                <c:pt idx="21">
                  <c:v>3.6</c:v>
                </c:pt>
              </c:numCache>
            </c:numRef>
          </c:val>
        </c:ser>
        <c:axId val="85768064"/>
        <c:axId val="85769600"/>
      </c:barChart>
      <c:catAx>
        <c:axId val="8576806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769600"/>
        <c:crosses val="autoZero"/>
        <c:auto val="1"/>
        <c:lblAlgn val="ctr"/>
        <c:lblOffset val="100"/>
      </c:catAx>
      <c:valAx>
        <c:axId val="8576960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5768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№3</c:v>
                </c:pt>
                <c:pt idx="7">
                  <c:v>ООШ №1</c:v>
                </c:pt>
                <c:pt idx="8">
                  <c:v>СОШ №5</c:v>
                </c:pt>
                <c:pt idx="9">
                  <c:v>СОШ №6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0.99</c:v>
                </c:pt>
                <c:pt idx="11">
                  <c:v>0.98</c:v>
                </c:pt>
              </c:numCache>
            </c:numRef>
          </c:val>
        </c:ser>
        <c:axId val="86493056"/>
        <c:axId val="86494592"/>
      </c:barChart>
      <c:catAx>
        <c:axId val="86493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494592"/>
        <c:crosses val="autoZero"/>
        <c:auto val="1"/>
        <c:lblAlgn val="ctr"/>
        <c:lblOffset val="100"/>
      </c:catAx>
      <c:valAx>
        <c:axId val="864945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4930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34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0"/>
              <c:delete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Шугуровская СОШ </c:v>
                </c:pt>
                <c:pt idx="1">
                  <c:v>СОШ им. Горького</c:v>
                </c:pt>
                <c:pt idx="2">
                  <c:v>Урдалинская ООШ</c:v>
                </c:pt>
                <c:pt idx="3">
                  <c:v>Зай- Каратайская ООШ</c:v>
                </c:pt>
                <c:pt idx="4">
                  <c:v>Н – Чершелинская СОШ</c:v>
                </c:pt>
                <c:pt idx="5">
                  <c:v>Н. – Иштир.ш. – детский сад</c:v>
                </c:pt>
                <c:pt idx="6">
                  <c:v>Ст. – Иштиряк. ООШ</c:v>
                </c:pt>
                <c:pt idx="7">
                  <c:v>Каркалинская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Урмышлинская ООШ</c:v>
                </c:pt>
                <c:pt idx="11">
                  <c:v>Керлигачская ООШ</c:v>
                </c:pt>
                <c:pt idx="12">
                  <c:v>Старо - Кувакская СОШ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Н. -Чершелинская н. шк сад</c:v>
                </c:pt>
                <c:pt idx="16">
                  <c:v>М. Карамальская ООШ</c:v>
                </c:pt>
                <c:pt idx="17">
                  <c:v>Н.Серёжкинская СОШ</c:v>
                </c:pt>
                <c:pt idx="18">
                  <c:v>Федотовская ООШ</c:v>
                </c:pt>
                <c:pt idx="19">
                  <c:v>Ст.-Письмянская ООШ</c:v>
                </c:pt>
                <c:pt idx="20">
                  <c:v>Куакбашская ООШ</c:v>
                </c:pt>
                <c:pt idx="21">
                  <c:v>Ивановская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0.83000000000000063</c:v>
                </c:pt>
              </c:numCache>
            </c:numRef>
          </c:val>
        </c:ser>
        <c:axId val="74358784"/>
        <c:axId val="74360320"/>
      </c:barChart>
      <c:catAx>
        <c:axId val="743587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4360320"/>
        <c:crosses val="autoZero"/>
        <c:auto val="1"/>
        <c:lblAlgn val="ctr"/>
        <c:lblOffset val="100"/>
      </c:catAx>
      <c:valAx>
        <c:axId val="743603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43587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СОШ</c:v>
                </c:pt>
                <c:pt idx="7">
                  <c:v>Урдалинская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Подлесная ООШ</c:v>
                </c:pt>
                <c:pt idx="12">
                  <c:v>Куакбашская ООШ</c:v>
                </c:pt>
                <c:pt idx="13">
                  <c:v>Федотовская ООШ</c:v>
                </c:pt>
                <c:pt idx="14">
                  <c:v>Зай - Каратайская ООШ</c:v>
                </c:pt>
                <c:pt idx="15">
                  <c:v>Ивановская ООШ</c:v>
                </c:pt>
                <c:pt idx="16">
                  <c:v>Н - Иштирякская ш- д. сад</c:v>
                </c:pt>
                <c:pt idx="17">
                  <c:v>М. Карамальская ООШ</c:v>
                </c:pt>
                <c:pt idx="18">
                  <c:v>Н.Серёжкинская СОШ</c:v>
                </c:pt>
                <c:pt idx="19">
                  <c:v>Каркалинская ООШ</c:v>
                </c:pt>
                <c:pt idx="20">
                  <c:v>Ст-Письмянская ООШ</c:v>
                </c:pt>
                <c:pt idx="21">
                  <c:v>Старо - Кувакская СОШ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</c:numCache>
            </c:numRef>
          </c:val>
        </c:ser>
        <c:axId val="86654976"/>
        <c:axId val="86656512"/>
      </c:barChart>
      <c:catAx>
        <c:axId val="8665497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656512"/>
        <c:crosses val="autoZero"/>
        <c:auto val="1"/>
        <c:lblAlgn val="ctr"/>
        <c:lblOffset val="100"/>
      </c:catAx>
      <c:valAx>
        <c:axId val="866565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6549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4.2337002540220194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delete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delete val="1"/>
            </c:dLbl>
            <c:dLbl>
              <c:idx val="8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СОШ №6</c:v>
                </c:pt>
                <c:pt idx="3">
                  <c:v>СОШ №10</c:v>
                </c:pt>
                <c:pt idx="4">
                  <c:v>СОШ №8</c:v>
                </c:pt>
                <c:pt idx="5">
                  <c:v>СОШ №2</c:v>
                </c:pt>
                <c:pt idx="6">
                  <c:v>СОШ №7</c:v>
                </c:pt>
                <c:pt idx="7">
                  <c:v>СОШ №13</c:v>
                </c:pt>
                <c:pt idx="8">
                  <c:v>ООШ №1</c:v>
                </c:pt>
                <c:pt idx="9">
                  <c:v>Лицей №12</c:v>
                </c:pt>
                <c:pt idx="10">
                  <c:v>СОШ №5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0.98</c:v>
                </c:pt>
                <c:pt idx="6">
                  <c:v>0.96000000000000063</c:v>
                </c:pt>
                <c:pt idx="7">
                  <c:v>0.96000000000000063</c:v>
                </c:pt>
                <c:pt idx="8">
                  <c:v>0.94000000000000061</c:v>
                </c:pt>
                <c:pt idx="9">
                  <c:v>0.94000000000000061</c:v>
                </c:pt>
                <c:pt idx="10">
                  <c:v>0.94000000000000061</c:v>
                </c:pt>
                <c:pt idx="11">
                  <c:v>0.91</c:v>
                </c:pt>
              </c:numCache>
            </c:numRef>
          </c:val>
        </c:ser>
        <c:axId val="86778624"/>
        <c:axId val="86780160"/>
      </c:barChart>
      <c:catAx>
        <c:axId val="86778624"/>
        <c:scaling>
          <c:orientation val="minMax"/>
        </c:scaling>
        <c:axPos val="b"/>
        <c:tickLblPos val="nextTo"/>
        <c:crossAx val="86780160"/>
        <c:crosses val="autoZero"/>
        <c:auto val="1"/>
        <c:lblAlgn val="ctr"/>
        <c:lblOffset val="100"/>
      </c:catAx>
      <c:valAx>
        <c:axId val="867801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7786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37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Урдалинская ООШ</c:v>
                </c:pt>
                <c:pt idx="1">
                  <c:v>Н - Иштирякская ш- д. сад</c:v>
                </c:pt>
                <c:pt idx="2">
                  <c:v>Сугушлинская ООШ</c:v>
                </c:pt>
                <c:pt idx="3">
                  <c:v>Сарабикуловская ООШ</c:v>
                </c:pt>
                <c:pt idx="4">
                  <c:v>Урмышлинская ООШ</c:v>
                </c:pt>
                <c:pt idx="5">
                  <c:v>Керлигачская ООШ</c:v>
                </c:pt>
                <c:pt idx="6">
                  <c:v>Ст-Письмянская ООШ</c:v>
                </c:pt>
                <c:pt idx="7">
                  <c:v>Н–Чершелин. ш.– дет. сад</c:v>
                </c:pt>
                <c:pt idx="8">
                  <c:v>М. Карамальская ООШ</c:v>
                </c:pt>
                <c:pt idx="9">
                  <c:v>Федотовская ООШ</c:v>
                </c:pt>
                <c:pt idx="10">
                  <c:v>Тимяшевская СОШ</c:v>
                </c:pt>
                <c:pt idx="11">
                  <c:v>СОШ им. Горького</c:v>
                </c:pt>
                <c:pt idx="12">
                  <c:v>Ст – Иштерякская ООШ</c:v>
                </c:pt>
                <c:pt idx="13">
                  <c:v>Подлесная ООШ</c:v>
                </c:pt>
                <c:pt idx="14">
                  <c:v>Куакбашская ООШ</c:v>
                </c:pt>
                <c:pt idx="15">
                  <c:v>Зай - Каратайская ООШ</c:v>
                </c:pt>
                <c:pt idx="16">
                  <c:v>Каркалинская ООШ</c:v>
                </c:pt>
                <c:pt idx="17">
                  <c:v>Н.Серёжкинская СОШ</c:v>
                </c:pt>
                <c:pt idx="18">
                  <c:v>Старо - Кувакская СОШ</c:v>
                </c:pt>
                <c:pt idx="19">
                  <c:v>Шугуровская СОШ </c:v>
                </c:pt>
                <c:pt idx="20">
                  <c:v>Н– Чершелинская СОШ</c:v>
                </c:pt>
                <c:pt idx="21">
                  <c:v>Ивановская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0.97000000000000064</c:v>
                </c:pt>
                <c:pt idx="20">
                  <c:v>0.85000000000000064</c:v>
                </c:pt>
                <c:pt idx="21">
                  <c:v>0.5</c:v>
                </c:pt>
              </c:numCache>
            </c:numRef>
          </c:val>
        </c:ser>
        <c:axId val="86797696"/>
        <c:axId val="86799488"/>
      </c:barChart>
      <c:catAx>
        <c:axId val="86797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6799488"/>
        <c:crosses val="autoZero"/>
        <c:auto val="1"/>
        <c:lblAlgn val="ctr"/>
        <c:lblOffset val="100"/>
      </c:catAx>
      <c:valAx>
        <c:axId val="867994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79769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№2</c:v>
                </c:pt>
                <c:pt idx="2">
                  <c:v>СОШ №3</c:v>
                </c:pt>
                <c:pt idx="3">
                  <c:v>Лицей №12</c:v>
                </c:pt>
                <c:pt idx="4">
                  <c:v>СОШ №6</c:v>
                </c:pt>
                <c:pt idx="5">
                  <c:v>ООШ №1</c:v>
                </c:pt>
                <c:pt idx="6">
                  <c:v>СОШ №8</c:v>
                </c:pt>
                <c:pt idx="7">
                  <c:v>СОШ №7</c:v>
                </c:pt>
                <c:pt idx="8">
                  <c:v>СОШ №13</c:v>
                </c:pt>
                <c:pt idx="9">
                  <c:v>СОШ №5</c:v>
                </c:pt>
                <c:pt idx="10">
                  <c:v>СОШ №10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4.9000000000000004</c:v>
                </c:pt>
                <c:pt idx="1">
                  <c:v>4.8</c:v>
                </c:pt>
                <c:pt idx="2">
                  <c:v>4.8</c:v>
                </c:pt>
                <c:pt idx="3">
                  <c:v>4.8</c:v>
                </c:pt>
                <c:pt idx="4">
                  <c:v>4.8</c:v>
                </c:pt>
                <c:pt idx="5">
                  <c:v>4.8</c:v>
                </c:pt>
                <c:pt idx="6">
                  <c:v>4.5999999999999996</c:v>
                </c:pt>
                <c:pt idx="7">
                  <c:v>4.5999999999999996</c:v>
                </c:pt>
                <c:pt idx="8">
                  <c:v>4.5999999999999996</c:v>
                </c:pt>
                <c:pt idx="9">
                  <c:v>4.5999999999999996</c:v>
                </c:pt>
                <c:pt idx="10">
                  <c:v>4.5</c:v>
                </c:pt>
                <c:pt idx="11">
                  <c:v>4.4000000000000004</c:v>
                </c:pt>
              </c:numCache>
            </c:numRef>
          </c:val>
        </c:ser>
        <c:axId val="87241088"/>
        <c:axId val="87242624"/>
      </c:barChart>
      <c:catAx>
        <c:axId val="872410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242624"/>
        <c:crosses val="autoZero"/>
        <c:auto val="1"/>
        <c:lblAlgn val="ctr"/>
        <c:lblOffset val="100"/>
      </c:catAx>
      <c:valAx>
        <c:axId val="8724262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7241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Урдалинская ООШ</c:v>
                </c:pt>
                <c:pt idx="2">
                  <c:v>Н–Чершелин. ш.– дет. сад</c:v>
                </c:pt>
                <c:pt idx="3">
                  <c:v>Сарабикуловская ООШ</c:v>
                </c:pt>
                <c:pt idx="4">
                  <c:v>Н - Иштирякская ш- д. сад</c:v>
                </c:pt>
                <c:pt idx="5">
                  <c:v>Федотовская ООШ</c:v>
                </c:pt>
                <c:pt idx="6">
                  <c:v>Сугушлинская ООШ</c:v>
                </c:pt>
                <c:pt idx="7">
                  <c:v>Ст – Иштерякская ООШ</c:v>
                </c:pt>
                <c:pt idx="8">
                  <c:v>Зай - Каратайская ООШ</c:v>
                </c:pt>
                <c:pt idx="9">
                  <c:v>Керлигачская ООШ</c:v>
                </c:pt>
                <c:pt idx="10">
                  <c:v>Подлесная ООШ</c:v>
                </c:pt>
                <c:pt idx="11">
                  <c:v>М. Карамальская ООШ</c:v>
                </c:pt>
                <c:pt idx="12">
                  <c:v>Н.Серёжкинская СОШ</c:v>
                </c:pt>
                <c:pt idx="13">
                  <c:v>СОШ им. Горького</c:v>
                </c:pt>
                <c:pt idx="14">
                  <c:v>Шугуровская СОШ </c:v>
                </c:pt>
                <c:pt idx="15">
                  <c:v>Тимяшевская СОШ</c:v>
                </c:pt>
                <c:pt idx="16">
                  <c:v>Старо - Кувакская СОШ</c:v>
                </c:pt>
                <c:pt idx="17">
                  <c:v>Каркалинская ООШ</c:v>
                </c:pt>
                <c:pt idx="18">
                  <c:v>Куакбашская ООШ</c:v>
                </c:pt>
                <c:pt idx="19">
                  <c:v>Ст-Письмянская ООШ</c:v>
                </c:pt>
                <c:pt idx="20">
                  <c:v>Н– Чершелинская СОШ</c:v>
                </c:pt>
                <c:pt idx="21">
                  <c:v>Ивановская ООШ</c:v>
                </c:pt>
              </c:strCache>
            </c:strRef>
          </c:cat>
          <c:val>
            <c:numRef>
              <c:f>Лист1!$B$2:$B$23</c:f>
              <c:numCache>
                <c:formatCode>General</c:formatCode>
                <c:ptCount val="2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4.9000000000000004</c:v>
                </c:pt>
                <c:pt idx="9">
                  <c:v>4.8</c:v>
                </c:pt>
                <c:pt idx="10">
                  <c:v>4.8</c:v>
                </c:pt>
                <c:pt idx="11">
                  <c:v>4.8</c:v>
                </c:pt>
                <c:pt idx="12">
                  <c:v>4.8</c:v>
                </c:pt>
                <c:pt idx="13">
                  <c:v>4.7</c:v>
                </c:pt>
                <c:pt idx="14">
                  <c:v>4.7</c:v>
                </c:pt>
                <c:pt idx="15">
                  <c:v>4.7</c:v>
                </c:pt>
                <c:pt idx="16">
                  <c:v>4.7</c:v>
                </c:pt>
                <c:pt idx="17">
                  <c:v>4.5999999999999996</c:v>
                </c:pt>
                <c:pt idx="18">
                  <c:v>4.4000000000000004</c:v>
                </c:pt>
                <c:pt idx="19">
                  <c:v>4.3</c:v>
                </c:pt>
                <c:pt idx="20">
                  <c:v>4.2</c:v>
                </c:pt>
                <c:pt idx="21">
                  <c:v>3.6</c:v>
                </c:pt>
              </c:numCache>
            </c:numRef>
          </c:val>
        </c:ser>
        <c:axId val="87287680"/>
        <c:axId val="87289216"/>
      </c:barChart>
      <c:catAx>
        <c:axId val="8728768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289216"/>
        <c:crosses val="autoZero"/>
        <c:auto val="1"/>
        <c:lblAlgn val="ctr"/>
        <c:lblOffset val="100"/>
      </c:catAx>
      <c:valAx>
        <c:axId val="8728921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7287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100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№2</c:v>
                </c:pt>
                <c:pt idx="2">
                  <c:v>СОШ №6</c:v>
                </c:pt>
                <c:pt idx="3">
                  <c:v>СОШ №7</c:v>
                </c:pt>
                <c:pt idx="4">
                  <c:v>СОШ №5</c:v>
                </c:pt>
                <c:pt idx="5">
                  <c:v>СОШ №13</c:v>
                </c:pt>
                <c:pt idx="6">
                  <c:v>ООШ №1</c:v>
                </c:pt>
                <c:pt idx="7">
                  <c:v>СОШ №4</c:v>
                </c:pt>
                <c:pt idx="8">
                  <c:v>Лицей №12</c:v>
                </c:pt>
                <c:pt idx="9">
                  <c:v>Гимназия №11</c:v>
                </c:pt>
                <c:pt idx="10">
                  <c:v>СОШ №10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0.98099999999999998</c:v>
                </c:pt>
                <c:pt idx="2">
                  <c:v>0.98</c:v>
                </c:pt>
                <c:pt idx="3">
                  <c:v>0.98</c:v>
                </c:pt>
                <c:pt idx="4">
                  <c:v>0.96000000000000063</c:v>
                </c:pt>
                <c:pt idx="5">
                  <c:v>0.96000000000000063</c:v>
                </c:pt>
                <c:pt idx="6">
                  <c:v>0.94000000000000061</c:v>
                </c:pt>
                <c:pt idx="7">
                  <c:v>0.93</c:v>
                </c:pt>
                <c:pt idx="8">
                  <c:v>0.92</c:v>
                </c:pt>
                <c:pt idx="9">
                  <c:v>0.89000000000000068</c:v>
                </c:pt>
                <c:pt idx="10">
                  <c:v>0.89000000000000068</c:v>
                </c:pt>
                <c:pt idx="11">
                  <c:v>0.82000000000000062</c:v>
                </c:pt>
              </c:numCache>
            </c:numRef>
          </c:val>
        </c:ser>
        <c:axId val="78009088"/>
        <c:axId val="78011008"/>
      </c:barChart>
      <c:catAx>
        <c:axId val="780090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8011008"/>
        <c:crosses val="autoZero"/>
        <c:auto val="1"/>
        <c:lblAlgn val="ctr"/>
        <c:lblOffset val="100"/>
      </c:catAx>
      <c:valAx>
        <c:axId val="7801100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8009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Зай- Каратайская ООШ</c:v>
                </c:pt>
                <c:pt idx="1">
                  <c:v>Шугуровская СОШ </c:v>
                </c:pt>
                <c:pt idx="2">
                  <c:v>Н.Серёжкинская СОШ</c:v>
                </c:pt>
                <c:pt idx="3">
                  <c:v>Урдалинская ООШ</c:v>
                </c:pt>
                <c:pt idx="4">
                  <c:v>Ст. – Иштиряк. ООШ</c:v>
                </c:pt>
                <c:pt idx="5">
                  <c:v>Урмышлинская ООШ</c:v>
                </c:pt>
                <c:pt idx="6">
                  <c:v>Сарабикуловская ООШ</c:v>
                </c:pt>
                <c:pt idx="7">
                  <c:v>Керлигачская ООШ</c:v>
                </c:pt>
                <c:pt idx="8">
                  <c:v>Сугушлинская ООШ</c:v>
                </c:pt>
                <c:pt idx="9">
                  <c:v>Новочершилинская ООШ</c:v>
                </c:pt>
                <c:pt idx="10">
                  <c:v>Новоиштерякская ООШ</c:v>
                </c:pt>
                <c:pt idx="11">
                  <c:v>Тимяшевская</c:v>
                </c:pt>
                <c:pt idx="12">
                  <c:v>Старо - Кувакская СОШ</c:v>
                </c:pt>
                <c:pt idx="13">
                  <c:v>Зеленорощинская СОШ</c:v>
                </c:pt>
                <c:pt idx="14">
                  <c:v>М. Карамальская ООШ</c:v>
                </c:pt>
                <c:pt idx="15">
                  <c:v>Куакбашская ООШ</c:v>
                </c:pt>
                <c:pt idx="16">
                  <c:v>Подлесная ООШ</c:v>
                </c:pt>
                <c:pt idx="17">
                  <c:v>Ивановская ООШ</c:v>
                </c:pt>
                <c:pt idx="18">
                  <c:v>Каркалинская ООШ</c:v>
                </c:pt>
                <c:pt idx="19">
                  <c:v>Н – Чершелинская СОШ</c:v>
                </c:pt>
                <c:pt idx="20">
                  <c:v>Старо - Письмянка СОШ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0.94000000000000061</c:v>
                </c:pt>
                <c:pt idx="12">
                  <c:v>0.9</c:v>
                </c:pt>
                <c:pt idx="13">
                  <c:v>0.78</c:v>
                </c:pt>
                <c:pt idx="14">
                  <c:v>0.75000000000000122</c:v>
                </c:pt>
                <c:pt idx="15">
                  <c:v>0.75000000000000122</c:v>
                </c:pt>
                <c:pt idx="16">
                  <c:v>0.69000000000000061</c:v>
                </c:pt>
                <c:pt idx="17">
                  <c:v>0.66000000000000136</c:v>
                </c:pt>
                <c:pt idx="18">
                  <c:v>0.60000000000000064</c:v>
                </c:pt>
                <c:pt idx="19">
                  <c:v>0.54</c:v>
                </c:pt>
                <c:pt idx="20">
                  <c:v>0.16</c:v>
                </c:pt>
              </c:numCache>
            </c:numRef>
          </c:val>
        </c:ser>
        <c:axId val="78217600"/>
        <c:axId val="78219136"/>
      </c:barChart>
      <c:catAx>
        <c:axId val="782176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8219136"/>
        <c:crosses val="autoZero"/>
        <c:auto val="1"/>
        <c:lblAlgn val="ctr"/>
        <c:lblOffset val="100"/>
      </c:catAx>
      <c:valAx>
        <c:axId val="782191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8217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СОШ №7</c:v>
                </c:pt>
                <c:pt idx="3">
                  <c:v>СОШ №1</c:v>
                </c:pt>
                <c:pt idx="4">
                  <c:v>Лицей №12</c:v>
                </c:pt>
                <c:pt idx="5">
                  <c:v>СОШ №3</c:v>
                </c:pt>
                <c:pt idx="6">
                  <c:v>СОШ №5</c:v>
                </c:pt>
                <c:pt idx="7">
                  <c:v>СОШ №13</c:v>
                </c:pt>
                <c:pt idx="8">
                  <c:v>Гимназия №11</c:v>
                </c:pt>
                <c:pt idx="9">
                  <c:v>СОШ №4</c:v>
                </c:pt>
                <c:pt idx="10">
                  <c:v>ООШ №8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4.8</c:v>
                </c:pt>
                <c:pt idx="1">
                  <c:v>4.78</c:v>
                </c:pt>
                <c:pt idx="2">
                  <c:v>4.7</c:v>
                </c:pt>
                <c:pt idx="3">
                  <c:v>4.5999999999999996</c:v>
                </c:pt>
                <c:pt idx="4">
                  <c:v>4.5999999999999996</c:v>
                </c:pt>
                <c:pt idx="5">
                  <c:v>4.5999999999999996</c:v>
                </c:pt>
                <c:pt idx="6">
                  <c:v>4.5999999999999996</c:v>
                </c:pt>
                <c:pt idx="7">
                  <c:v>4.5</c:v>
                </c:pt>
                <c:pt idx="8">
                  <c:v>4.5</c:v>
                </c:pt>
                <c:pt idx="9">
                  <c:v>4.5</c:v>
                </c:pt>
                <c:pt idx="10">
                  <c:v>4.3</c:v>
                </c:pt>
                <c:pt idx="11">
                  <c:v>4.3</c:v>
                </c:pt>
              </c:numCache>
            </c:numRef>
          </c:val>
        </c:ser>
        <c:axId val="78027776"/>
        <c:axId val="78248576"/>
      </c:barChart>
      <c:catAx>
        <c:axId val="78027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8248576"/>
        <c:crosses val="autoZero"/>
        <c:auto val="1"/>
        <c:lblAlgn val="ctr"/>
        <c:lblOffset val="100"/>
      </c:catAx>
      <c:valAx>
        <c:axId val="7824857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80277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4246077778602789"/>
          <c:y val="3.8577098000739649E-2"/>
          <c:w val="0.84887546148256254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Н. -Чершелинская СОШ</c:v>
                </c:pt>
                <c:pt idx="2">
                  <c:v>Кирлигачская ООШ</c:v>
                </c:pt>
                <c:pt idx="3">
                  <c:v>Сугушлинская ООШ</c:v>
                </c:pt>
                <c:pt idx="4">
                  <c:v>Н.-Иштиряк ООШ</c:v>
                </c:pt>
                <c:pt idx="5">
                  <c:v>Ст. – Иштиряк. ООШ</c:v>
                </c:pt>
                <c:pt idx="6">
                  <c:v>Н.-Сережкинская СОШ</c:v>
                </c:pt>
                <c:pt idx="7">
                  <c:v>Тимяшевская СОШ</c:v>
                </c:pt>
                <c:pt idx="8">
                  <c:v>Федотовская ООШ</c:v>
                </c:pt>
                <c:pt idx="9">
                  <c:v>Старо - Кувакская СОШ</c:v>
                </c:pt>
                <c:pt idx="10">
                  <c:v>Зеленорощинская СОШ</c:v>
                </c:pt>
                <c:pt idx="11">
                  <c:v>Каркалинская ООШ</c:v>
                </c:pt>
                <c:pt idx="12">
                  <c:v>Сарабикуловская ООШ</c:v>
                </c:pt>
                <c:pt idx="13">
                  <c:v>З.-Каратайская ООШ</c:v>
                </c:pt>
                <c:pt idx="14">
                  <c:v>Куакбашская ООШ</c:v>
                </c:pt>
                <c:pt idx="15">
                  <c:v>Урдалинская ООШ</c:v>
                </c:pt>
                <c:pt idx="16">
                  <c:v>Подлесная ООШ</c:v>
                </c:pt>
                <c:pt idx="17">
                  <c:v>Нижнечершилинская СОШ</c:v>
                </c:pt>
                <c:pt idx="18">
                  <c:v>Ивановская ООШ</c:v>
                </c:pt>
                <c:pt idx="19">
                  <c:v>Шугуровская СОШ</c:v>
                </c:pt>
                <c:pt idx="20">
                  <c:v>Ст.-Письмянская ООШ</c:v>
                </c:pt>
                <c:pt idx="21">
                  <c:v>М.-Кармалкинская ООШ</c:v>
                </c:pt>
              </c:strCache>
            </c:strRef>
          </c:cat>
          <c:val>
            <c:numRef>
              <c:f>Лист1!$B$2:$B$23</c:f>
              <c:numCache>
                <c:formatCode>0.0</c:formatCode>
                <c:ptCount val="22"/>
                <c:pt idx="0">
                  <c:v>5</c:v>
                </c:pt>
                <c:pt idx="1">
                  <c:v>5</c:v>
                </c:pt>
                <c:pt idx="2">
                  <c:v>4.8</c:v>
                </c:pt>
                <c:pt idx="3">
                  <c:v>4.8</c:v>
                </c:pt>
                <c:pt idx="4">
                  <c:v>4.8</c:v>
                </c:pt>
                <c:pt idx="5">
                  <c:v>4.8</c:v>
                </c:pt>
                <c:pt idx="6">
                  <c:v>4.8</c:v>
                </c:pt>
                <c:pt idx="7">
                  <c:v>4.7</c:v>
                </c:pt>
                <c:pt idx="8">
                  <c:v>4.5999999999999996</c:v>
                </c:pt>
                <c:pt idx="9">
                  <c:v>4.5</c:v>
                </c:pt>
                <c:pt idx="10">
                  <c:v>4.4000000000000004</c:v>
                </c:pt>
                <c:pt idx="11">
                  <c:v>4.2</c:v>
                </c:pt>
                <c:pt idx="12">
                  <c:v>4.3</c:v>
                </c:pt>
                <c:pt idx="13">
                  <c:v>4.3</c:v>
                </c:pt>
                <c:pt idx="14">
                  <c:v>4.0999999999999996</c:v>
                </c:pt>
                <c:pt idx="15">
                  <c:v>4</c:v>
                </c:pt>
                <c:pt idx="16">
                  <c:v>4</c:v>
                </c:pt>
                <c:pt idx="17">
                  <c:v>3.9</c:v>
                </c:pt>
                <c:pt idx="18">
                  <c:v>3.8</c:v>
                </c:pt>
                <c:pt idx="19">
                  <c:v>3.7</c:v>
                </c:pt>
                <c:pt idx="20">
                  <c:v>3.7</c:v>
                </c:pt>
                <c:pt idx="21">
                  <c:v>3.4</c:v>
                </c:pt>
              </c:numCache>
            </c:numRef>
          </c:val>
        </c:ser>
        <c:axId val="78516224"/>
        <c:axId val="78517760"/>
      </c:barChart>
      <c:catAx>
        <c:axId val="7851622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8517760"/>
        <c:crosses val="autoZero"/>
        <c:auto val="1"/>
        <c:lblAlgn val="ctr"/>
        <c:lblOffset val="100"/>
      </c:catAx>
      <c:valAx>
        <c:axId val="7851776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85162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№8</c:v>
                </c:pt>
                <c:pt idx="3">
                  <c:v>СОШ №10</c:v>
                </c:pt>
                <c:pt idx="4">
                  <c:v>Гимназия №11</c:v>
                </c:pt>
                <c:pt idx="5">
                  <c:v>СОШ №2</c:v>
                </c:pt>
                <c:pt idx="6">
                  <c:v>Лицей №12</c:v>
                </c:pt>
                <c:pt idx="7">
                  <c:v>СОШ №7</c:v>
                </c:pt>
                <c:pt idx="8">
                  <c:v>СОШ №5</c:v>
                </c:pt>
                <c:pt idx="9">
                  <c:v>СОШ №6</c:v>
                </c:pt>
                <c:pt idx="10">
                  <c:v>СОШ №4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0.99</c:v>
                </c:pt>
                <c:pt idx="7">
                  <c:v>0.99</c:v>
                </c:pt>
                <c:pt idx="8">
                  <c:v>0.98</c:v>
                </c:pt>
                <c:pt idx="9">
                  <c:v>0.96000000000000063</c:v>
                </c:pt>
                <c:pt idx="10">
                  <c:v>0.93</c:v>
                </c:pt>
                <c:pt idx="11">
                  <c:v>0.92</c:v>
                </c:pt>
              </c:numCache>
            </c:numRef>
          </c:val>
        </c:ser>
        <c:axId val="83431808"/>
        <c:axId val="83433344"/>
      </c:barChart>
      <c:catAx>
        <c:axId val="83431808"/>
        <c:scaling>
          <c:orientation val="minMax"/>
        </c:scaling>
        <c:axPos val="b"/>
        <c:tickLblPos val="nextTo"/>
        <c:crossAx val="83433344"/>
        <c:crosses val="autoZero"/>
        <c:auto val="1"/>
        <c:lblAlgn val="ctr"/>
        <c:lblOffset val="100"/>
      </c:catAx>
      <c:valAx>
        <c:axId val="834333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4318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34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Шугуровская СОШ </c:v>
                </c:pt>
                <c:pt idx="1">
                  <c:v>СОШ им. Горького</c:v>
                </c:pt>
                <c:pt idx="2">
                  <c:v>Урдалинская ООШ</c:v>
                </c:pt>
                <c:pt idx="3">
                  <c:v>Зай- Каратайская ООШ</c:v>
                </c:pt>
                <c:pt idx="4">
                  <c:v>Н – Чершелинская СОШ</c:v>
                </c:pt>
                <c:pt idx="5">
                  <c:v>Н- Иштирякская ш –дет.сад</c:v>
                </c:pt>
                <c:pt idx="6">
                  <c:v>Ст – Иштерякская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Урмышлинская ООШ</c:v>
                </c:pt>
                <c:pt idx="11">
                  <c:v>Керлигачская ООШ</c:v>
                </c:pt>
                <c:pt idx="12">
                  <c:v>Тимяшевская СОШ</c:v>
                </c:pt>
                <c:pt idx="13">
                  <c:v>Подлесная ООШ</c:v>
                </c:pt>
                <c:pt idx="14">
                  <c:v>Н. -Чершелин. ш – дет. сад</c:v>
                </c:pt>
                <c:pt idx="15">
                  <c:v>М. Карамальская ООШ</c:v>
                </c:pt>
                <c:pt idx="16">
                  <c:v>Федотовская ООШ</c:v>
                </c:pt>
                <c:pt idx="17">
                  <c:v>Ст-Письмянская ООШ</c:v>
                </c:pt>
                <c:pt idx="18">
                  <c:v>Ивановская ООШ</c:v>
                </c:pt>
                <c:pt idx="19">
                  <c:v>Каркалинская ООШ</c:v>
                </c:pt>
                <c:pt idx="20">
                  <c:v>Старо - Кувакская СОШ</c:v>
                </c:pt>
                <c:pt idx="21">
                  <c:v>Н.Серёжкинская СОШ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0.88</c:v>
                </c:pt>
                <c:pt idx="19">
                  <c:v>0.8</c:v>
                </c:pt>
                <c:pt idx="20">
                  <c:v>0.8</c:v>
                </c:pt>
                <c:pt idx="21">
                  <c:v>0.5</c:v>
                </c:pt>
              </c:numCache>
            </c:numRef>
          </c:val>
        </c:ser>
        <c:axId val="83659008"/>
        <c:axId val="83673088"/>
      </c:barChart>
      <c:catAx>
        <c:axId val="83659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673088"/>
        <c:crosses val="autoZero"/>
        <c:auto val="1"/>
        <c:lblAlgn val="ctr"/>
        <c:lblOffset val="100"/>
      </c:catAx>
      <c:valAx>
        <c:axId val="836730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65900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№3</c:v>
                </c:pt>
                <c:pt idx="2">
                  <c:v>СОШ №10</c:v>
                </c:pt>
                <c:pt idx="3">
                  <c:v>ООШ №1</c:v>
                </c:pt>
                <c:pt idx="4">
                  <c:v>СОШ №8</c:v>
                </c:pt>
                <c:pt idx="5">
                  <c:v>Гимназия №11</c:v>
                </c:pt>
                <c:pt idx="6">
                  <c:v>СОШ №7</c:v>
                </c:pt>
                <c:pt idx="7">
                  <c:v>СОШ №6</c:v>
                </c:pt>
                <c:pt idx="8">
                  <c:v>Лицей №12</c:v>
                </c:pt>
                <c:pt idx="9">
                  <c:v>СОШ №13</c:v>
                </c:pt>
                <c:pt idx="10">
                  <c:v>СОШ №4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0.98</c:v>
                </c:pt>
                <c:pt idx="1">
                  <c:v>0.94000000000000061</c:v>
                </c:pt>
                <c:pt idx="2">
                  <c:v>0.93</c:v>
                </c:pt>
                <c:pt idx="3">
                  <c:v>0.89</c:v>
                </c:pt>
                <c:pt idx="4">
                  <c:v>0.86000000000000065</c:v>
                </c:pt>
                <c:pt idx="5">
                  <c:v>0.85000000000000064</c:v>
                </c:pt>
                <c:pt idx="6">
                  <c:v>0.85000000000000064</c:v>
                </c:pt>
                <c:pt idx="7">
                  <c:v>0.82000000000000062</c:v>
                </c:pt>
                <c:pt idx="8">
                  <c:v>0.79</c:v>
                </c:pt>
                <c:pt idx="9">
                  <c:v>0.79</c:v>
                </c:pt>
                <c:pt idx="10">
                  <c:v>0.72000000000000064</c:v>
                </c:pt>
                <c:pt idx="11">
                  <c:v>0.68</c:v>
                </c:pt>
              </c:numCache>
            </c:numRef>
          </c:val>
        </c:ser>
        <c:axId val="83801984"/>
        <c:axId val="83803520"/>
      </c:barChart>
      <c:catAx>
        <c:axId val="838019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3803520"/>
        <c:crosses val="autoZero"/>
        <c:auto val="1"/>
        <c:lblAlgn val="ctr"/>
        <c:lblOffset val="100"/>
      </c:catAx>
      <c:valAx>
        <c:axId val="838035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8019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0.12996</cdr:y>
    </cdr:from>
    <cdr:to>
      <cdr:x>0.06822</cdr:x>
      <cdr:y>0.20689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-71438" y="623878"/>
          <a:ext cx="50687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C00000"/>
              </a:solidFill>
            </a:rPr>
            <a:t>4,2</a:t>
          </a:r>
          <a:endParaRPr lang="ru-RU" b="1" dirty="0">
            <a:solidFill>
              <a:srgbClr val="C0000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Результаты республиканских  мониторинговых исследований учебных достижений учащихся </a:t>
            </a: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4 </a:t>
            </a:r>
            <a:r>
              <a:rPr lang="ru-RU" sz="3600" b="1" i="1" dirty="0" smtClean="0"/>
              <a:t>классов 2012-2013 учебного года 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Результаты  мониторинговых исследований учебных достижений по русскому языку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Староиштиряковской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Новоиштирякской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нач.шк.-д.сада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Новочершелинской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нач.шк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.- д. сада,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Сугушлинской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Сарабикуловской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Урмышлинской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Урдалинской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Подлесной ООШ,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Тимяшевской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СОШ,  СОШ №2,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Шугуровской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СОШ, СОШ №3, СОШ №10, ООШ №1, СОШ №8, гимназии №11,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Федотовской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Зай-Каратайской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Нижнечершелинской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Зелёнорощинской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СОШ, Мордва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Карамалкинской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Керлигачской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Старописьмянской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Куакбашской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Ново-Сережкинской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Каркалинской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ООШ, СОШ №6, СОШ №4, Старокувакской СОШ, СОШ №7, СОШ №13, лицея №12, СОШ №5  считать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удовлетворительными.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Результаты мониторинговых исследований учебных достижений по русскому языку Ивановской ООШ считать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неудовлетворительными.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u="sng" dirty="0" smtClean="0">
                <a:latin typeface="Times New Roman" pitchFamily="18" charset="0"/>
                <a:cs typeface="Times New Roman" pitchFamily="18" charset="0"/>
              </a:rPr>
              <a:t>Учителям начальных классов: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1)  усилить работу по подготовке обучающихся к  мониторинговым исследованиям по русскому языку  ( с начала года учителям  с учащимися работать  над правильным заполнением   бланков);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2) активизировать работу  по следующим темам:  « Однородные члены предложения», «Распространенные и нераспространенные предложения», « Грамматическая основа предложения», «Падежи», «Словосочетание», «Синонимы», «Однокоренные слова», «Проверяемые и непроверяемые безударные гласные», «Звукобуквенный анализ слов»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3)  вести индивидуальную работу с учащимися, набравшими наименьшее количество баллов, с целью выполнения требований государственных стандартов начального общего образования по русскому языку;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4)  на заседаниях ШМО проанализировать результаты мониторинговых исследований учебных достижений по русскому языку и  запланировать систему мер, направленных на улучшение  результатов мониторинговых исследований успешности учащихся  по русскому языку в 2013-2014 учебном году.</a:t>
            </a:r>
          </a:p>
          <a:p>
            <a:pPr>
              <a:buNone/>
            </a:pP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i="1" dirty="0" smtClean="0"/>
              <a:t>Математика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Всего учащихся -909</a:t>
            </a:r>
          </a:p>
          <a:p>
            <a:r>
              <a:rPr lang="ru-RU" sz="2800" dirty="0" smtClean="0"/>
              <a:t>Приняли участие – 883(97,1%)</a:t>
            </a:r>
          </a:p>
          <a:p>
            <a:r>
              <a:rPr lang="ru-RU" sz="2800" dirty="0" smtClean="0"/>
              <a:t>Проанализированы-851(93,6%)</a:t>
            </a:r>
          </a:p>
          <a:p>
            <a:r>
              <a:rPr lang="ru-RU" sz="2800" dirty="0" smtClean="0"/>
              <a:t>5-362</a:t>
            </a:r>
          </a:p>
          <a:p>
            <a:r>
              <a:rPr lang="ru-RU" sz="2800" dirty="0" smtClean="0"/>
              <a:t>4-341</a:t>
            </a:r>
          </a:p>
          <a:p>
            <a:r>
              <a:rPr lang="ru-RU" sz="2800" dirty="0" smtClean="0"/>
              <a:t>3-129</a:t>
            </a:r>
          </a:p>
          <a:p>
            <a:r>
              <a:rPr lang="ru-RU" sz="2800" dirty="0" smtClean="0"/>
              <a:t>2-19</a:t>
            </a:r>
          </a:p>
          <a:p>
            <a:r>
              <a:rPr lang="ru-RU" sz="2800" dirty="0" smtClean="0"/>
              <a:t>Успеваемость-97,77%(2012-96%)</a:t>
            </a:r>
          </a:p>
          <a:p>
            <a:r>
              <a:rPr lang="ru-RU" sz="2800" dirty="0" smtClean="0"/>
              <a:t>Качество знаний-82,6%(2012-77,9%)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Результаты,  с проверенными работами в ИМЦ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Всего работ-881</a:t>
            </a:r>
          </a:p>
          <a:p>
            <a:r>
              <a:rPr lang="ru-RU" dirty="0" smtClean="0"/>
              <a:t>5-372</a:t>
            </a:r>
          </a:p>
          <a:p>
            <a:r>
              <a:rPr lang="ru-RU" dirty="0" smtClean="0"/>
              <a:t>4-359</a:t>
            </a:r>
          </a:p>
          <a:p>
            <a:r>
              <a:rPr lang="ru-RU" dirty="0" smtClean="0"/>
              <a:t>3-131</a:t>
            </a:r>
          </a:p>
          <a:p>
            <a:r>
              <a:rPr lang="ru-RU" dirty="0" smtClean="0"/>
              <a:t>2-19</a:t>
            </a:r>
          </a:p>
          <a:p>
            <a:r>
              <a:rPr lang="ru-RU" dirty="0" smtClean="0"/>
              <a:t>Успеваемость-97,84%(выше на 0,07%)</a:t>
            </a:r>
          </a:p>
          <a:p>
            <a:r>
              <a:rPr lang="ru-RU" dirty="0" smtClean="0"/>
              <a:t>Качество знаний -83%(выше на 0,4%)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42976" y="2643182"/>
            <a:ext cx="8001024" cy="1743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786446" y="19288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2214554"/>
            <a:ext cx="813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82,6%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447800"/>
          <a:ext cx="829154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1142976" y="2428868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33705" y="25003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2000240"/>
            <a:ext cx="813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82,6%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42976" y="2571744"/>
            <a:ext cx="728667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28736"/>
          <a:ext cx="8286808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1142976" y="257174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2143116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4,2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357166"/>
            <a:ext cx="7478078" cy="1071570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/>
              <a:t>              Русский язык	</a:t>
            </a:r>
            <a:endParaRPr lang="ru-RU" sz="60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14414" y="1857364"/>
            <a:ext cx="7481910" cy="1530986"/>
          </a:xfrm>
        </p:spPr>
        <p:txBody>
          <a:bodyPr>
            <a:normAutofit fontScale="25000" lnSpcReduction="20000"/>
          </a:bodyPr>
          <a:lstStyle/>
          <a:p>
            <a:r>
              <a:rPr lang="ru-RU" sz="12800" dirty="0" smtClean="0"/>
              <a:t>Всего учащихся по муниципальному району 909. Приняли участие 883(97,1%)</a:t>
            </a:r>
          </a:p>
          <a:p>
            <a:r>
              <a:rPr lang="ru-RU" sz="12800" dirty="0" smtClean="0"/>
              <a:t>Проанализированы 816 работ(89,8%)</a:t>
            </a:r>
          </a:p>
          <a:p>
            <a:r>
              <a:rPr lang="ru-RU" sz="12800" dirty="0" smtClean="0"/>
              <a:t>5-526</a:t>
            </a:r>
          </a:p>
          <a:p>
            <a:r>
              <a:rPr lang="ru-RU" sz="12800" dirty="0" smtClean="0"/>
              <a:t>4-231</a:t>
            </a:r>
          </a:p>
          <a:p>
            <a:r>
              <a:rPr lang="ru-RU" sz="12800" dirty="0" smtClean="0"/>
              <a:t>3-58</a:t>
            </a:r>
          </a:p>
          <a:p>
            <a:r>
              <a:rPr lang="ru-RU" sz="12800" dirty="0" smtClean="0"/>
              <a:t>2-1</a:t>
            </a:r>
          </a:p>
          <a:p>
            <a:r>
              <a:rPr lang="ru-RU" sz="12800" dirty="0" smtClean="0"/>
              <a:t>Успеваемость-99,87%(2012 г.-93%)</a:t>
            </a:r>
          </a:p>
          <a:p>
            <a:r>
              <a:rPr lang="ru-RU" sz="12800" dirty="0" smtClean="0"/>
              <a:t>Качество знаний-92,8%( 2012 г.-89%)</a:t>
            </a:r>
            <a:endParaRPr lang="ru-RU" sz="1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Результаты  мониторинговых исследований учебных достижений по математике  </a:t>
            </a:r>
            <a:r>
              <a:rPr lang="ru-RU" dirty="0" err="1" smtClean="0"/>
              <a:t>Староиштиряковской</a:t>
            </a:r>
            <a:r>
              <a:rPr lang="ru-RU" dirty="0" smtClean="0"/>
              <a:t> ООШ,  </a:t>
            </a:r>
            <a:r>
              <a:rPr lang="ru-RU" dirty="0" err="1" smtClean="0"/>
              <a:t>Новоиштирякской</a:t>
            </a:r>
            <a:r>
              <a:rPr lang="ru-RU" dirty="0" smtClean="0"/>
              <a:t> </a:t>
            </a:r>
            <a:r>
              <a:rPr lang="ru-RU" dirty="0" err="1" smtClean="0"/>
              <a:t>нач.шк.-д.сада</a:t>
            </a:r>
            <a:r>
              <a:rPr lang="ru-RU" dirty="0" smtClean="0"/>
              <a:t>,  </a:t>
            </a:r>
            <a:r>
              <a:rPr lang="ru-RU" dirty="0" err="1" smtClean="0"/>
              <a:t>Новочершелинской</a:t>
            </a:r>
            <a:r>
              <a:rPr lang="ru-RU" dirty="0" smtClean="0"/>
              <a:t> </a:t>
            </a:r>
            <a:r>
              <a:rPr lang="ru-RU" dirty="0" err="1" smtClean="0"/>
              <a:t>нач.шк</a:t>
            </a:r>
            <a:r>
              <a:rPr lang="ru-RU" dirty="0" smtClean="0"/>
              <a:t>.- д. сада, </a:t>
            </a:r>
            <a:r>
              <a:rPr lang="ru-RU" dirty="0" err="1" smtClean="0"/>
              <a:t>Сугушлинской</a:t>
            </a:r>
            <a:r>
              <a:rPr lang="ru-RU" dirty="0" smtClean="0"/>
              <a:t> ООШ, Сарабикуловской ООШ, </a:t>
            </a:r>
            <a:r>
              <a:rPr lang="ru-RU" dirty="0" err="1" smtClean="0"/>
              <a:t>Урмышлинской</a:t>
            </a:r>
            <a:r>
              <a:rPr lang="ru-RU" dirty="0" smtClean="0"/>
              <a:t> ООШ, </a:t>
            </a:r>
            <a:r>
              <a:rPr lang="ru-RU" dirty="0" err="1" smtClean="0"/>
              <a:t>Урдалинской</a:t>
            </a:r>
            <a:r>
              <a:rPr lang="ru-RU" dirty="0" smtClean="0"/>
              <a:t> ООШ, Подлесной ООШ,  </a:t>
            </a:r>
            <a:r>
              <a:rPr lang="ru-RU" dirty="0" err="1" smtClean="0"/>
              <a:t>Тимяшевской</a:t>
            </a:r>
            <a:r>
              <a:rPr lang="ru-RU" dirty="0" smtClean="0"/>
              <a:t> СОШ,  СОШ №2, </a:t>
            </a:r>
            <a:r>
              <a:rPr lang="ru-RU" dirty="0" err="1" smtClean="0"/>
              <a:t>Шугуровской</a:t>
            </a:r>
            <a:r>
              <a:rPr lang="ru-RU" dirty="0" smtClean="0"/>
              <a:t> СОШ, СОШ №3, СОШ №10,  ООШ №1, СОШ №8, гимназии №11, </a:t>
            </a:r>
            <a:r>
              <a:rPr lang="ru-RU" dirty="0" err="1" smtClean="0"/>
              <a:t>Федотовской</a:t>
            </a:r>
            <a:r>
              <a:rPr lang="ru-RU" dirty="0" smtClean="0"/>
              <a:t> ООШ, </a:t>
            </a:r>
            <a:r>
              <a:rPr lang="ru-RU" dirty="0" err="1" smtClean="0"/>
              <a:t>Зай-Каратайской</a:t>
            </a:r>
            <a:r>
              <a:rPr lang="ru-RU" dirty="0" smtClean="0"/>
              <a:t> ООШ, </a:t>
            </a:r>
            <a:r>
              <a:rPr lang="ru-RU" dirty="0" err="1" smtClean="0"/>
              <a:t>Нижнечершелинской</a:t>
            </a:r>
            <a:r>
              <a:rPr lang="ru-RU" dirty="0" smtClean="0"/>
              <a:t> СОШ, </a:t>
            </a:r>
            <a:r>
              <a:rPr lang="ru-RU" dirty="0" err="1" smtClean="0"/>
              <a:t>Зелёнорощинской</a:t>
            </a:r>
            <a:r>
              <a:rPr lang="ru-RU" dirty="0" smtClean="0"/>
              <a:t> СОШ, Мордва - </a:t>
            </a:r>
            <a:r>
              <a:rPr lang="ru-RU" dirty="0" err="1" smtClean="0"/>
              <a:t>Карамалкинской</a:t>
            </a:r>
            <a:r>
              <a:rPr lang="ru-RU" dirty="0" smtClean="0"/>
              <a:t> ООШ, </a:t>
            </a:r>
            <a:r>
              <a:rPr lang="ru-RU" dirty="0" err="1" smtClean="0"/>
              <a:t>Керлигачской</a:t>
            </a:r>
            <a:r>
              <a:rPr lang="ru-RU" dirty="0" smtClean="0"/>
              <a:t> ООШ, Старописьмянской ООШ, </a:t>
            </a:r>
            <a:r>
              <a:rPr lang="ru-RU" dirty="0" err="1" smtClean="0"/>
              <a:t>Куакбашской</a:t>
            </a:r>
            <a:r>
              <a:rPr lang="ru-RU" dirty="0" smtClean="0"/>
              <a:t> ООШ считать </a:t>
            </a:r>
            <a:r>
              <a:rPr lang="ru-RU" b="1" dirty="0" smtClean="0"/>
              <a:t>удовлетворительными.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Результаты мониторинговых исследований учебных достижений по математике </a:t>
            </a:r>
            <a:r>
              <a:rPr lang="ru-RU" dirty="0" err="1" smtClean="0"/>
              <a:t>Ново-Сережкинской</a:t>
            </a:r>
            <a:r>
              <a:rPr lang="ru-RU" dirty="0" smtClean="0"/>
              <a:t> СОШ, Ивановской ООШ, </a:t>
            </a:r>
            <a:r>
              <a:rPr lang="ru-RU" dirty="0" err="1" smtClean="0"/>
              <a:t>Каркалинской</a:t>
            </a:r>
            <a:r>
              <a:rPr lang="ru-RU" dirty="0" smtClean="0"/>
              <a:t> ООШ, СОШ №6, СОШ №4, Старокувакской СОШ, СОШ №7, СОШ №13,</a:t>
            </a:r>
          </a:p>
          <a:p>
            <a:pPr>
              <a:buNone/>
            </a:pPr>
            <a:r>
              <a:rPr lang="ru-RU" dirty="0" smtClean="0"/>
              <a:t>     лицея №12, СОШ №5 считать </a:t>
            </a:r>
            <a:r>
              <a:rPr lang="ru-RU" b="1" dirty="0" smtClean="0"/>
              <a:t>неудовлетворительными.</a:t>
            </a:r>
            <a:endParaRPr lang="ru-RU" dirty="0" smtClean="0"/>
          </a:p>
          <a:p>
            <a:pPr marL="596646" lvl="0" indent="-514350" algn="just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785818"/>
          </a:xfrm>
        </p:spPr>
        <p:txBody>
          <a:bodyPr>
            <a:normAutofit/>
          </a:bodyPr>
          <a:lstStyle/>
          <a:p>
            <a:r>
              <a:rPr lang="ru-RU" b="1" dirty="0" smtClean="0"/>
              <a:t>Рекомендации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071546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</a:t>
            </a:r>
            <a:r>
              <a:rPr lang="ru-RU" sz="2400" b="1" dirty="0" smtClean="0"/>
              <a:t>Учителям начальных классов</a:t>
            </a:r>
            <a:r>
              <a:rPr lang="ru-RU" sz="1800" b="1" dirty="0" smtClean="0"/>
              <a:t>:</a:t>
            </a:r>
          </a:p>
          <a:p>
            <a:pPr>
              <a:buNone/>
            </a:pPr>
            <a:r>
              <a:rPr lang="ru-RU" sz="1800" dirty="0" smtClean="0"/>
              <a:t>  -усилить работу по подготовке обучающихся к  мониторинговым исследованиям по математике (работу учащихся с бланками начинать с начала года, работать над развитием, как предметных, так и </a:t>
            </a:r>
            <a:r>
              <a:rPr lang="ru-RU" sz="1800" dirty="0" err="1" smtClean="0"/>
              <a:t>надпредметных</a:t>
            </a:r>
            <a:r>
              <a:rPr lang="ru-RU" sz="1800" dirty="0" smtClean="0"/>
              <a:t> умений учащихся);</a:t>
            </a:r>
          </a:p>
          <a:p>
            <a:pPr>
              <a:buNone/>
            </a:pPr>
            <a:r>
              <a:rPr lang="ru-RU" sz="1800" dirty="0" smtClean="0"/>
              <a:t>    - активизировать работу по следующим  темам: « Многозначные числа», « Площадь прямоугольника», « Компоненты арифметических действий».</a:t>
            </a:r>
          </a:p>
          <a:p>
            <a:pPr>
              <a:buNone/>
            </a:pPr>
            <a:r>
              <a:rPr lang="ru-RU" sz="1800" dirty="0" smtClean="0"/>
              <a:t>    -работать над развитием умения решать логические задачи;</a:t>
            </a:r>
          </a:p>
          <a:p>
            <a:pPr>
              <a:buNone/>
            </a:pPr>
            <a:r>
              <a:rPr lang="ru-RU" sz="1800" dirty="0" smtClean="0"/>
              <a:t>     -усилить работу по развитию навыков вычисления;</a:t>
            </a:r>
          </a:p>
          <a:p>
            <a:pPr>
              <a:buNone/>
            </a:pPr>
            <a:r>
              <a:rPr lang="ru-RU" sz="1800" dirty="0" smtClean="0"/>
              <a:t>     -вести индивидуальную работу с учащимися, набравшими наименьшее количество баллов, с целью выполнения требований  государственного стандарта  начального общего образования по предмету;</a:t>
            </a:r>
          </a:p>
          <a:p>
            <a:pPr>
              <a:buNone/>
            </a:pPr>
            <a:r>
              <a:rPr lang="ru-RU" sz="1800" dirty="0" smtClean="0"/>
              <a:t>    -на заседаниях ШМО проанализировать результаты мониторинговых исследований  учебных достижений  по математике и запланировать систему мер, направленных на улучшение  результатов мониторинговых исследований успешности учащихся в 2013-2014 учебном году.</a:t>
            </a:r>
          </a:p>
          <a:p>
            <a:pPr>
              <a:buNone/>
            </a:pPr>
            <a:endParaRPr lang="ru-RU" sz="1800" dirty="0" smtClean="0"/>
          </a:p>
          <a:p>
            <a:pPr marL="0">
              <a:lnSpc>
                <a:spcPct val="90000"/>
              </a:lnSpc>
              <a:spcBef>
                <a:spcPts val="0"/>
              </a:spcBef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14414" y="285728"/>
            <a:ext cx="7478078" cy="1472184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         Татарский язык	</a:t>
            </a:r>
            <a:endParaRPr lang="ru-RU" sz="54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1142984"/>
            <a:ext cx="7406640" cy="1752600"/>
          </a:xfrm>
        </p:spPr>
        <p:txBody>
          <a:bodyPr>
            <a:normAutofit fontScale="25000" lnSpcReduction="20000"/>
          </a:bodyPr>
          <a:lstStyle/>
          <a:p>
            <a:endParaRPr lang="ru-RU" sz="7200" dirty="0" smtClean="0"/>
          </a:p>
          <a:p>
            <a:endParaRPr lang="ru-RU" sz="7200" dirty="0" smtClean="0"/>
          </a:p>
          <a:p>
            <a:r>
              <a:rPr lang="ru-RU" sz="12800" dirty="0" smtClean="0"/>
              <a:t>Всего учащихся -909</a:t>
            </a:r>
          </a:p>
          <a:p>
            <a:r>
              <a:rPr lang="ru-RU" sz="12800" dirty="0" smtClean="0"/>
              <a:t>Приняли учачстие-885(97,4%)</a:t>
            </a:r>
          </a:p>
          <a:p>
            <a:r>
              <a:rPr lang="ru-RU" sz="12800" dirty="0" smtClean="0"/>
              <a:t>Проанализированы -768 работ(86,78%)</a:t>
            </a:r>
          </a:p>
          <a:p>
            <a:r>
              <a:rPr lang="ru-RU" sz="12800" dirty="0" smtClean="0"/>
              <a:t>5-491</a:t>
            </a:r>
          </a:p>
          <a:p>
            <a:r>
              <a:rPr lang="ru-RU" sz="12800" dirty="0" smtClean="0"/>
              <a:t>4-229</a:t>
            </a:r>
          </a:p>
          <a:p>
            <a:r>
              <a:rPr lang="ru-RU" sz="12800" dirty="0" smtClean="0"/>
              <a:t>3-46</a:t>
            </a:r>
          </a:p>
          <a:p>
            <a:r>
              <a:rPr lang="ru-RU" sz="12800" dirty="0" smtClean="0"/>
              <a:t>2-2</a:t>
            </a:r>
          </a:p>
          <a:p>
            <a:r>
              <a:rPr lang="ru-RU" sz="12800" dirty="0" smtClean="0"/>
              <a:t>Успеваемость-99,73%(2012-93%)</a:t>
            </a:r>
          </a:p>
          <a:p>
            <a:r>
              <a:rPr lang="ru-RU" sz="12800" dirty="0" smtClean="0"/>
              <a:t>Качество знаний -93,75%(2012-89%)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Результаты, с проверенными работами в ИМЦ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Всего работ- 885</a:t>
            </a:r>
          </a:p>
          <a:p>
            <a:r>
              <a:rPr lang="ru-RU" dirty="0" smtClean="0"/>
              <a:t>5-547</a:t>
            </a:r>
          </a:p>
          <a:p>
            <a:r>
              <a:rPr lang="ru-RU" dirty="0" smtClean="0"/>
              <a:t>4-277</a:t>
            </a:r>
          </a:p>
          <a:p>
            <a:r>
              <a:rPr lang="ru-RU" dirty="0" smtClean="0"/>
              <a:t>3-58</a:t>
            </a:r>
          </a:p>
          <a:p>
            <a:r>
              <a:rPr lang="ru-RU" dirty="0" smtClean="0"/>
              <a:t>2-3</a:t>
            </a:r>
          </a:p>
          <a:p>
            <a:r>
              <a:rPr lang="ru-RU" dirty="0" smtClean="0"/>
              <a:t>Успеваемость-99,66%(ниже на 0,07%)</a:t>
            </a:r>
          </a:p>
          <a:p>
            <a:r>
              <a:rPr lang="ru-RU" dirty="0" smtClean="0"/>
              <a:t>Качество знаний -93,1%(ниже на 0,65%)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57256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Результаты, с проверенными работами в </a:t>
            </a:r>
            <a:r>
              <a:rPr lang="ru-RU" dirty="0" smtClean="0"/>
              <a:t>ИМЦ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Всего работ-879</a:t>
            </a:r>
          </a:p>
          <a:p>
            <a:r>
              <a:rPr lang="ru-RU" dirty="0" smtClean="0"/>
              <a:t>5-563</a:t>
            </a:r>
          </a:p>
          <a:p>
            <a:r>
              <a:rPr lang="ru-RU" dirty="0" smtClean="0"/>
              <a:t>4-256</a:t>
            </a:r>
          </a:p>
          <a:p>
            <a:r>
              <a:rPr lang="ru-RU" dirty="0" smtClean="0"/>
              <a:t>3-59</a:t>
            </a:r>
          </a:p>
          <a:p>
            <a:r>
              <a:rPr lang="ru-RU" dirty="0" smtClean="0"/>
              <a:t>2-1</a:t>
            </a:r>
          </a:p>
          <a:p>
            <a:r>
              <a:rPr lang="ru-RU" dirty="0" smtClean="0"/>
              <a:t>Успеваемость- 99,88%( выше на 0,01)</a:t>
            </a:r>
          </a:p>
          <a:p>
            <a:r>
              <a:rPr lang="ru-RU" dirty="0" smtClean="0"/>
              <a:t>Качество знаний- 93,2 %(выше на 0,4%)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Результаты  мониторинговых исследований учебных достижений по татарскому языку </a:t>
            </a:r>
            <a:r>
              <a:rPr lang="ru-RU" dirty="0" err="1" smtClean="0"/>
              <a:t>Староиштиряковской</a:t>
            </a:r>
            <a:r>
              <a:rPr lang="ru-RU" dirty="0" smtClean="0"/>
              <a:t> ООШ,  </a:t>
            </a:r>
            <a:r>
              <a:rPr lang="ru-RU" dirty="0" err="1" smtClean="0"/>
              <a:t>Новоиштирякской</a:t>
            </a:r>
            <a:r>
              <a:rPr lang="ru-RU" dirty="0" smtClean="0"/>
              <a:t> </a:t>
            </a:r>
            <a:r>
              <a:rPr lang="ru-RU" dirty="0" err="1" smtClean="0"/>
              <a:t>нач.шк.-д.сада</a:t>
            </a:r>
            <a:r>
              <a:rPr lang="ru-RU" dirty="0" smtClean="0"/>
              <a:t>, </a:t>
            </a:r>
            <a:r>
              <a:rPr lang="ru-RU" dirty="0" err="1" smtClean="0"/>
              <a:t>Новочершелинской</a:t>
            </a:r>
            <a:r>
              <a:rPr lang="ru-RU" dirty="0" smtClean="0"/>
              <a:t> </a:t>
            </a:r>
            <a:r>
              <a:rPr lang="ru-RU" dirty="0" err="1" smtClean="0"/>
              <a:t>нач.шк</a:t>
            </a:r>
            <a:r>
              <a:rPr lang="ru-RU" dirty="0" smtClean="0"/>
              <a:t>.- д. сада, </a:t>
            </a:r>
            <a:r>
              <a:rPr lang="ru-RU" dirty="0" err="1" smtClean="0"/>
              <a:t>Сугушлинской</a:t>
            </a:r>
            <a:r>
              <a:rPr lang="ru-RU" dirty="0" smtClean="0"/>
              <a:t> ООШ, Сарабикуловской ООШ, </a:t>
            </a:r>
            <a:r>
              <a:rPr lang="ru-RU" dirty="0" err="1" smtClean="0"/>
              <a:t>Урмышлинской</a:t>
            </a:r>
            <a:r>
              <a:rPr lang="ru-RU" dirty="0" smtClean="0"/>
              <a:t> ООШ, </a:t>
            </a:r>
            <a:r>
              <a:rPr lang="ru-RU" dirty="0" err="1" smtClean="0"/>
              <a:t>Урдалинской</a:t>
            </a:r>
            <a:r>
              <a:rPr lang="ru-RU" dirty="0" smtClean="0"/>
              <a:t> ООШ, Подлесной ООШ,  </a:t>
            </a:r>
            <a:r>
              <a:rPr lang="ru-RU" dirty="0" err="1" smtClean="0"/>
              <a:t>Тимяшевской</a:t>
            </a:r>
            <a:r>
              <a:rPr lang="ru-RU" dirty="0" smtClean="0"/>
              <a:t> СОШ,  СОШ №2, </a:t>
            </a:r>
            <a:r>
              <a:rPr lang="ru-RU" dirty="0" err="1" smtClean="0"/>
              <a:t>Шугуровской</a:t>
            </a:r>
            <a:r>
              <a:rPr lang="ru-RU" dirty="0" smtClean="0"/>
              <a:t> СОШ, СОШ №3, СОШ №10, ООШ №1, СОШ №8, гимназии №11,  </a:t>
            </a:r>
            <a:r>
              <a:rPr lang="ru-RU" dirty="0" err="1" smtClean="0"/>
              <a:t>Федотовской</a:t>
            </a:r>
            <a:r>
              <a:rPr lang="ru-RU" dirty="0" smtClean="0"/>
              <a:t> ООШ, </a:t>
            </a:r>
            <a:r>
              <a:rPr lang="ru-RU" dirty="0" err="1" smtClean="0"/>
              <a:t>Зай-Каратайской</a:t>
            </a:r>
            <a:r>
              <a:rPr lang="ru-RU" dirty="0" smtClean="0"/>
              <a:t> ООШ, </a:t>
            </a:r>
            <a:r>
              <a:rPr lang="ru-RU" dirty="0" err="1" smtClean="0"/>
              <a:t>Нижнечершелинской</a:t>
            </a:r>
            <a:r>
              <a:rPr lang="ru-RU" dirty="0" smtClean="0"/>
              <a:t> СОШ, </a:t>
            </a:r>
            <a:r>
              <a:rPr lang="ru-RU" dirty="0" err="1" smtClean="0"/>
              <a:t>Зелёнорощинской</a:t>
            </a:r>
            <a:r>
              <a:rPr lang="ru-RU" dirty="0" smtClean="0"/>
              <a:t> СОШ, Мордва - </a:t>
            </a:r>
            <a:r>
              <a:rPr lang="ru-RU" dirty="0" err="1" smtClean="0"/>
              <a:t>Карамалкинской</a:t>
            </a:r>
            <a:r>
              <a:rPr lang="ru-RU" dirty="0" smtClean="0"/>
              <a:t> ООШ, </a:t>
            </a:r>
            <a:r>
              <a:rPr lang="ru-RU" dirty="0" err="1" smtClean="0"/>
              <a:t>Керлигачской</a:t>
            </a:r>
            <a:r>
              <a:rPr lang="ru-RU" dirty="0" smtClean="0"/>
              <a:t> ООШ, Старописьмянской ООШ, </a:t>
            </a:r>
            <a:r>
              <a:rPr lang="ru-RU" dirty="0" err="1" smtClean="0"/>
              <a:t>Куакбашской</a:t>
            </a:r>
            <a:r>
              <a:rPr lang="ru-RU" dirty="0" smtClean="0"/>
              <a:t> ООШ, </a:t>
            </a:r>
            <a:r>
              <a:rPr lang="ru-RU" dirty="0" err="1" smtClean="0"/>
              <a:t>Ново-Сережкинской</a:t>
            </a:r>
            <a:r>
              <a:rPr lang="ru-RU" dirty="0" smtClean="0"/>
              <a:t> СОШ,  </a:t>
            </a:r>
            <a:r>
              <a:rPr lang="ru-RU" dirty="0" err="1" smtClean="0"/>
              <a:t>Каркалинской</a:t>
            </a:r>
            <a:r>
              <a:rPr lang="ru-RU" dirty="0" smtClean="0"/>
              <a:t> ООШ, СОШ №4, Старокувакской СОШ, СОШ №7, СОШ  №13, Ивановской ООШ считать </a:t>
            </a:r>
            <a:r>
              <a:rPr lang="ru-RU" b="1" dirty="0" smtClean="0"/>
              <a:t>удовлетворительными.</a:t>
            </a:r>
            <a:endParaRPr lang="ru-RU" dirty="0" smtClean="0"/>
          </a:p>
          <a:p>
            <a:r>
              <a:rPr lang="ru-RU" dirty="0" smtClean="0"/>
              <a:t>Результаты мониторинговых исследований учебных достижений по татарскому языку СОШ №6, СОШ №5,     </a:t>
            </a:r>
          </a:p>
          <a:p>
            <a:pPr>
              <a:buNone/>
            </a:pPr>
            <a:r>
              <a:rPr lang="ru-RU" dirty="0" smtClean="0"/>
              <a:t>      лицея №12 считать </a:t>
            </a:r>
            <a:r>
              <a:rPr lang="ru-RU" b="1" dirty="0" smtClean="0"/>
              <a:t>неудовлетворительными.</a:t>
            </a:r>
            <a:endParaRPr lang="ru-RU" dirty="0" smtClean="0"/>
          </a:p>
          <a:p>
            <a:pPr marL="596646" indent="-514350" algn="just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Учителям татарского языка и литературы: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усилить работу по подготовке обучающихся к  мониторинговым исследованиям по татарскому языку;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активизировать работу по закреплению следующих тем: «Глагол», «Словообразование», «Окончание принадлежности», «Имя числительное»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развивать  навыки  работы со словарями; 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усилить работу по изучению учебного материала национально- регионального   компонента;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вести индивидуальную работу с учащимися, набравшими наименьшее количество баллов, с целью выполнения требований государственных стандартов начального общего образования по татарскому языку;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на заседаниях ШМО проанализировать результаты мониторинговых исследований учебных достижений по татарскому языку и  запланировать систему мер, направленных на улучшение  результатов мониторинговых исследований успешности учащихся  по предмету в 2013-2014 учебном году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504960" cy="5748358"/>
          </a:xfrm>
        </p:spPr>
        <p:txBody>
          <a:bodyPr>
            <a:normAutofit fontScale="92500"/>
          </a:bodyPr>
          <a:lstStyle/>
          <a:p>
            <a:pPr lvl="3">
              <a:buNone/>
            </a:pPr>
            <a:r>
              <a:rPr lang="ru-RU" sz="4400" b="1" i="1" dirty="0" smtClean="0"/>
              <a:t>Окружающий мир</a:t>
            </a:r>
          </a:p>
          <a:p>
            <a:pPr>
              <a:buNone/>
            </a:pPr>
            <a:r>
              <a:rPr lang="ru-RU" b="1" i="1" dirty="0" smtClean="0"/>
              <a:t>Всего учащихся - 909</a:t>
            </a:r>
          </a:p>
          <a:p>
            <a:pPr>
              <a:buNone/>
            </a:pPr>
            <a:r>
              <a:rPr lang="ru-RU" b="1" i="1" dirty="0" smtClean="0"/>
              <a:t>Приняли участие- 883(97,1%)</a:t>
            </a:r>
          </a:p>
          <a:p>
            <a:pPr>
              <a:buNone/>
            </a:pPr>
            <a:r>
              <a:rPr lang="ru-RU" b="1" i="1" dirty="0" smtClean="0"/>
              <a:t>Проанализированы – 808 </a:t>
            </a:r>
            <a:r>
              <a:rPr lang="ru-RU" b="1" i="1" dirty="0" smtClean="0"/>
              <a:t>работ (</a:t>
            </a:r>
            <a:r>
              <a:rPr lang="ru-RU" b="1" i="1" dirty="0" smtClean="0"/>
              <a:t>88,9%)</a:t>
            </a:r>
          </a:p>
          <a:p>
            <a:pPr>
              <a:buNone/>
            </a:pPr>
            <a:r>
              <a:rPr lang="ru-RU" b="1" i="1" dirty="0" smtClean="0"/>
              <a:t>5-569</a:t>
            </a:r>
          </a:p>
          <a:p>
            <a:pPr>
              <a:buNone/>
            </a:pPr>
            <a:r>
              <a:rPr lang="ru-RU" b="1" i="1" dirty="0" smtClean="0"/>
              <a:t>4-213</a:t>
            </a:r>
          </a:p>
          <a:p>
            <a:pPr>
              <a:buNone/>
            </a:pPr>
            <a:r>
              <a:rPr lang="ru-RU" b="1" i="1" dirty="0" smtClean="0"/>
              <a:t>3-24</a:t>
            </a:r>
          </a:p>
          <a:p>
            <a:pPr>
              <a:buNone/>
            </a:pPr>
            <a:r>
              <a:rPr lang="ru-RU" b="1" i="1" dirty="0" smtClean="0"/>
              <a:t>2-2</a:t>
            </a:r>
          </a:p>
          <a:p>
            <a:pPr>
              <a:buNone/>
            </a:pPr>
            <a:r>
              <a:rPr lang="ru-RU" b="1" i="1" dirty="0" smtClean="0"/>
              <a:t>Успеваемость-99,75%</a:t>
            </a:r>
          </a:p>
          <a:p>
            <a:pPr>
              <a:buNone/>
            </a:pPr>
            <a:r>
              <a:rPr lang="ru-RU" b="1" i="1" dirty="0" smtClean="0"/>
              <a:t>Качество знаний- 96,78%</a:t>
            </a:r>
          </a:p>
          <a:p>
            <a:pPr>
              <a:buNone/>
            </a:pP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Результаты, с проверенными работами в ИМЦ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Всего работ- 878</a:t>
            </a:r>
          </a:p>
          <a:p>
            <a:r>
              <a:rPr lang="ru-RU" dirty="0" smtClean="0"/>
              <a:t>5-596</a:t>
            </a:r>
          </a:p>
          <a:p>
            <a:r>
              <a:rPr lang="ru-RU" dirty="0" smtClean="0"/>
              <a:t>4- 256</a:t>
            </a:r>
          </a:p>
          <a:p>
            <a:r>
              <a:rPr lang="ru-RU" dirty="0" smtClean="0"/>
              <a:t>3-24</a:t>
            </a:r>
          </a:p>
          <a:p>
            <a:r>
              <a:rPr lang="ru-RU" dirty="0" smtClean="0"/>
              <a:t>2-2</a:t>
            </a:r>
          </a:p>
          <a:p>
            <a:r>
              <a:rPr lang="ru-RU" dirty="0" smtClean="0"/>
              <a:t>Успеваемость-99,77%(выше на 0,02%)</a:t>
            </a:r>
          </a:p>
          <a:p>
            <a:r>
              <a:rPr lang="ru-RU" dirty="0" smtClean="0"/>
              <a:t>Качество знаний-97%(выше на 0,22%)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57256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Результаты  мониторинговых исследований учебных достижений по окружающему миру  </a:t>
            </a:r>
            <a:r>
              <a:rPr lang="ru-RU" dirty="0" err="1" smtClean="0"/>
              <a:t>Староиштиряковской</a:t>
            </a:r>
            <a:r>
              <a:rPr lang="ru-RU" dirty="0" smtClean="0"/>
              <a:t> ООШ,  </a:t>
            </a:r>
            <a:r>
              <a:rPr lang="ru-RU" dirty="0" err="1" smtClean="0"/>
              <a:t>Новоиштирякской</a:t>
            </a:r>
            <a:r>
              <a:rPr lang="ru-RU" dirty="0" smtClean="0"/>
              <a:t> </a:t>
            </a:r>
            <a:r>
              <a:rPr lang="ru-RU" dirty="0" err="1" smtClean="0"/>
              <a:t>нач.шк.-д.сада</a:t>
            </a:r>
            <a:r>
              <a:rPr lang="ru-RU" dirty="0" smtClean="0"/>
              <a:t>, </a:t>
            </a:r>
            <a:r>
              <a:rPr lang="ru-RU" dirty="0" err="1" smtClean="0"/>
              <a:t>Новочершелинской</a:t>
            </a:r>
            <a:r>
              <a:rPr lang="ru-RU" dirty="0" smtClean="0"/>
              <a:t> </a:t>
            </a:r>
            <a:r>
              <a:rPr lang="ru-RU" dirty="0" err="1" smtClean="0"/>
              <a:t>нач.шк</a:t>
            </a:r>
            <a:r>
              <a:rPr lang="ru-RU" dirty="0" smtClean="0"/>
              <a:t>.- д. сада, </a:t>
            </a:r>
            <a:r>
              <a:rPr lang="ru-RU" dirty="0" err="1" smtClean="0"/>
              <a:t>Сугушлинской</a:t>
            </a:r>
            <a:r>
              <a:rPr lang="ru-RU" dirty="0" smtClean="0"/>
              <a:t> ООШ, Сарабикуловской ООШ, </a:t>
            </a:r>
            <a:r>
              <a:rPr lang="ru-RU" dirty="0" err="1" smtClean="0"/>
              <a:t>Урмышлинской</a:t>
            </a:r>
            <a:r>
              <a:rPr lang="ru-RU" dirty="0" smtClean="0"/>
              <a:t> ООШ, </a:t>
            </a:r>
            <a:r>
              <a:rPr lang="ru-RU" dirty="0" err="1" smtClean="0"/>
              <a:t>Урдалинской</a:t>
            </a:r>
            <a:r>
              <a:rPr lang="ru-RU" dirty="0" smtClean="0"/>
              <a:t> ООШ, Подлесной ООШ,  </a:t>
            </a:r>
            <a:r>
              <a:rPr lang="ru-RU" dirty="0" err="1" smtClean="0"/>
              <a:t>Тимяшевской</a:t>
            </a:r>
            <a:r>
              <a:rPr lang="ru-RU" dirty="0" smtClean="0"/>
              <a:t> СОШ,  СОШ №2, </a:t>
            </a:r>
            <a:r>
              <a:rPr lang="ru-RU" dirty="0" err="1" smtClean="0"/>
              <a:t>Шугуровской</a:t>
            </a:r>
            <a:r>
              <a:rPr lang="ru-RU" dirty="0" smtClean="0"/>
              <a:t> СОШ, СОШ №3, СОШ №10, ООШ №1, СОШ №8,  </a:t>
            </a:r>
            <a:r>
              <a:rPr lang="ru-RU" dirty="0" err="1" smtClean="0"/>
              <a:t>Федотовской</a:t>
            </a:r>
            <a:r>
              <a:rPr lang="ru-RU" dirty="0" smtClean="0"/>
              <a:t> ООШ, </a:t>
            </a:r>
            <a:r>
              <a:rPr lang="ru-RU" dirty="0" err="1" smtClean="0"/>
              <a:t>Зай-Каратайской</a:t>
            </a:r>
            <a:r>
              <a:rPr lang="ru-RU" dirty="0" smtClean="0"/>
              <a:t> ООШ, </a:t>
            </a:r>
            <a:r>
              <a:rPr lang="ru-RU" dirty="0" err="1" smtClean="0"/>
              <a:t>Нижнечершелинской</a:t>
            </a:r>
            <a:r>
              <a:rPr lang="ru-RU" dirty="0" smtClean="0"/>
              <a:t> СОШ, </a:t>
            </a:r>
            <a:r>
              <a:rPr lang="ru-RU" dirty="0" err="1" smtClean="0"/>
              <a:t>Зелёнорощинской</a:t>
            </a:r>
            <a:r>
              <a:rPr lang="ru-RU" dirty="0" smtClean="0"/>
              <a:t> СОШ, Мордва - </a:t>
            </a:r>
            <a:r>
              <a:rPr lang="ru-RU" dirty="0" err="1" smtClean="0"/>
              <a:t>Карамалкинской</a:t>
            </a:r>
            <a:r>
              <a:rPr lang="ru-RU" dirty="0" smtClean="0"/>
              <a:t> ООШ, </a:t>
            </a:r>
            <a:r>
              <a:rPr lang="ru-RU" dirty="0" err="1" smtClean="0"/>
              <a:t>Керлигачской</a:t>
            </a:r>
            <a:r>
              <a:rPr lang="ru-RU" dirty="0" smtClean="0"/>
              <a:t> ООШ, Старописьмянской ООШ, </a:t>
            </a:r>
            <a:r>
              <a:rPr lang="ru-RU" dirty="0" err="1" smtClean="0"/>
              <a:t>Куакбашской</a:t>
            </a:r>
            <a:r>
              <a:rPr lang="ru-RU" dirty="0" smtClean="0"/>
              <a:t> ООШ, </a:t>
            </a:r>
            <a:r>
              <a:rPr lang="ru-RU" dirty="0" err="1" smtClean="0"/>
              <a:t>Ново-Сережкинской</a:t>
            </a:r>
            <a:r>
              <a:rPr lang="ru-RU" dirty="0" smtClean="0"/>
              <a:t> СОШ,  </a:t>
            </a:r>
            <a:r>
              <a:rPr lang="ru-RU" dirty="0" err="1" smtClean="0"/>
              <a:t>Каркалинской</a:t>
            </a:r>
            <a:r>
              <a:rPr lang="ru-RU" dirty="0" smtClean="0"/>
              <a:t> ООШ, СОШ №6, СОШ №4, Старокувакской СОШ, СОШ №7, СОШ  №13, СОШ №5, Ивановской ООШ считать </a:t>
            </a:r>
            <a:r>
              <a:rPr lang="ru-RU" b="1" dirty="0" smtClean="0"/>
              <a:t>удовлетворительными.</a:t>
            </a:r>
            <a:endParaRPr lang="ru-RU" dirty="0" smtClean="0"/>
          </a:p>
          <a:p>
            <a:r>
              <a:rPr lang="ru-RU" dirty="0" smtClean="0"/>
              <a:t>Результаты мониторинговых исследований учебных достижений по окружающему миру лицея №12, гимназии №11 считать </a:t>
            </a:r>
            <a:r>
              <a:rPr lang="ru-RU" b="1" dirty="0" smtClean="0"/>
              <a:t>неудовлетворительными.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6000" b="1" dirty="0" smtClean="0"/>
              <a:t>Учителям начальных классов:</a:t>
            </a:r>
          </a:p>
          <a:p>
            <a:r>
              <a:rPr lang="ru-RU" sz="5000" dirty="0" smtClean="0"/>
              <a:t>усилить работу по подготовке обучающихся к  мониторинговым исследованиям по окружающему миру;</a:t>
            </a:r>
          </a:p>
          <a:p>
            <a:r>
              <a:rPr lang="ru-RU" sz="5000" dirty="0" smtClean="0"/>
              <a:t>активизировать работу по следующим темам « Природные зоны», «Осадки и их виды», « Флора и фауна РТ», «Правила дорожного движения», «Государственные праздники», «Закаливание организма», «Атмосфера», «Цепь питания», «Состав воздуха», « Явления природы», « Полезные ископаемые».</a:t>
            </a:r>
          </a:p>
          <a:p>
            <a:r>
              <a:rPr lang="ru-RU" sz="5000" dirty="0" smtClean="0"/>
              <a:t>вести индивидуальную работу с учащимися, набравшими наименьшее количество баллов, с целью выполнения требований  государственного стандарта  начального общего образования по предмету;</a:t>
            </a:r>
          </a:p>
          <a:p>
            <a:r>
              <a:rPr lang="ru-RU" sz="5000" dirty="0" smtClean="0"/>
              <a:t>учебных достижений  по окружающему миру и запланировать систему мер, направленных на улучшение  результатов мониторинговых исследований успешности учащихся в 2013-2014 учебном году</a:t>
            </a:r>
            <a:r>
              <a:rPr lang="ru-RU" sz="45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омашки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565735" y="857232"/>
            <a:ext cx="85782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   Спасибо за внимание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642910" y="2357430"/>
            <a:ext cx="835824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28736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85786" y="1928803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92,8%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0" y="2070090"/>
            <a:ext cx="9144000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16" y="1142984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1507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207167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92,8%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4251" y="2571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42976" y="2713032"/>
            <a:ext cx="8001024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14414" y="228599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4,6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7158" y="2357430"/>
            <a:ext cx="8786874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5852" y="192880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4,6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1093</TotalTime>
  <Words>1520</Words>
  <Application>Microsoft Office PowerPoint</Application>
  <PresentationFormat>Экран (4:3)</PresentationFormat>
  <Paragraphs>184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Солнцестояние</vt:lpstr>
      <vt:lpstr> </vt:lpstr>
      <vt:lpstr>              Русский язык </vt:lpstr>
      <vt:lpstr>Результаты, с проверенными работами в ИМЦ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Выводы</vt:lpstr>
      <vt:lpstr>Рекомендации</vt:lpstr>
      <vt:lpstr>Математика </vt:lpstr>
      <vt:lpstr>Результаты,  с проверенными работами в ИМЦ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Выводы</vt:lpstr>
      <vt:lpstr>Рекомендации </vt:lpstr>
      <vt:lpstr>         Татарский язык </vt:lpstr>
      <vt:lpstr>Результаты, с проверенными работами в ИМЦ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Выводы </vt:lpstr>
      <vt:lpstr>Рекомендации:</vt:lpstr>
      <vt:lpstr>Слайд 32</vt:lpstr>
      <vt:lpstr>Результаты, с проверенными работами в ИМЦ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Выводы </vt:lpstr>
      <vt:lpstr>Рекомендации:</vt:lpstr>
      <vt:lpstr>Слайд 42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118</cp:revision>
  <dcterms:created xsi:type="dcterms:W3CDTF">2012-12-17T07:09:56Z</dcterms:created>
  <dcterms:modified xsi:type="dcterms:W3CDTF">2013-04-18T05:16:31Z</dcterms:modified>
</cp:coreProperties>
</file>